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handoutMasterIdLst>
    <p:handoutMasterId r:id="rId17"/>
  </p:handoutMasterIdLst>
  <p:sldIdLst>
    <p:sldId id="322" r:id="rId2"/>
    <p:sldId id="321" r:id="rId3"/>
    <p:sldId id="296" r:id="rId4"/>
    <p:sldId id="331" r:id="rId5"/>
    <p:sldId id="330" r:id="rId6"/>
    <p:sldId id="324" r:id="rId7"/>
    <p:sldId id="339" r:id="rId8"/>
    <p:sldId id="338" r:id="rId9"/>
    <p:sldId id="325" r:id="rId10"/>
    <p:sldId id="326" r:id="rId11"/>
    <p:sldId id="327" r:id="rId12"/>
    <p:sldId id="297" r:id="rId13"/>
    <p:sldId id="335" r:id="rId14"/>
    <p:sldId id="329" r:id="rId15"/>
  </p:sldIdLst>
  <p:sldSz cx="12190413" cy="6859588"/>
  <p:notesSz cx="6858000" cy="9144000"/>
  <p:embeddedFontLst>
    <p:embeddedFont>
      <p:font typeface="굴림체" panose="020B0609000101010101" pitchFamily="49" charset="-127"/>
      <p:regular r:id="rId18"/>
    </p:embeddedFont>
    <p:embeddedFont>
      <p:font typeface="맑은 고딕" panose="020B0503020000020004" pitchFamily="34" charset="-127"/>
      <p:regular r:id="rId19"/>
      <p:bold r:id="rId20"/>
    </p:embeddedFont>
    <p:embeddedFont>
      <p:font typeface="Calibri" panose="020F0502020204030204" pitchFamily="34" charset="0"/>
      <p:regular r:id="rId21"/>
      <p:bold r:id="rId22"/>
      <p:italic r:id="rId23"/>
      <p:boldItalic r:id="rId24"/>
    </p:embeddedFont>
    <p:embeddedFont>
      <p:font typeface="Calibri Light" panose="020F0302020204030204" pitchFamily="34" charset="0"/>
      <p:regular r:id="rId25"/>
      <p:italic r:id="rId26"/>
    </p:embeddedFont>
    <p:embeddedFont>
      <p:font typeface="Noto Sans" panose="020B0604020202020204" charset="0"/>
      <p:regular r:id="rId27"/>
      <p:bold r:id="rId28"/>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initials="D" lastIdx="2" clrIdx="0">
    <p:extLst>
      <p:ext uri="{19B8F6BF-5375-455C-9EA6-DF929625EA0E}">
        <p15:presenceInfo xmlns:p15="http://schemas.microsoft.com/office/powerpoint/2012/main" userId="Denni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87334A"/>
    <a:srgbClr val="A87A85"/>
    <a:srgbClr val="575757"/>
    <a:srgbClr val="D2BDA8"/>
    <a:srgbClr val="825335"/>
    <a:srgbClr val="595900"/>
    <a:srgbClr val="595901"/>
    <a:srgbClr val="CECECD"/>
    <a:srgbClr val="B9A8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63" autoAdjust="0"/>
    <p:restoredTop sz="74503" autoAdjust="0"/>
  </p:normalViewPr>
  <p:slideViewPr>
    <p:cSldViewPr snapToGrid="0">
      <p:cViewPr varScale="1">
        <p:scale>
          <a:sx n="85" d="100"/>
          <a:sy n="85" d="100"/>
        </p:scale>
        <p:origin x="1836" y="90"/>
      </p:cViewPr>
      <p:guideLst>
        <p:guide orient="horz" pos="2160"/>
        <p:guide pos="2880"/>
        <p:guide orient="horz" pos="2161"/>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3.fntdata"/><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2021-04-09</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2021-04-09</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pPr marL="0" lvl="0" indent="0" algn="l" rtl="0" latinLnBrk="0">
              <a:lnSpc>
                <a:spcPct val="100000"/>
              </a:lnSpc>
              <a:spcBef>
                <a:spcPts val="0"/>
              </a:spcBef>
              <a:spcAft>
                <a:spcPts val="0"/>
              </a:spcAft>
              <a:buSzPts val="1400"/>
              <a:buNone/>
            </a:pPr>
            <a:r>
              <a:rPr lang="en-US" dirty="0"/>
              <a:t>Good evening Everyone, </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Today, we Group 1; Myself – Bhavika, Cindy and Dennis are going to present the progress we have made on our Project RAPTORS REBOUND</a:t>
            </a:r>
          </a:p>
          <a:p>
            <a:pPr marL="0" lvl="0" indent="0" algn="l" rtl="0" latinLnBrk="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lvl="0" indent="0" algn="l" rtl="0" latinLnBrk="0">
              <a:lnSpc>
                <a:spcPct val="100000"/>
              </a:lnSpc>
              <a:spcBef>
                <a:spcPts val="0"/>
              </a:spcBef>
              <a:spcAft>
                <a:spcPts val="0"/>
              </a:spcAft>
              <a:buSzPts val="1400"/>
              <a:buNone/>
            </a:pPr>
            <a:r>
              <a:rPr lang="en-US" sz="2000" dirty="0"/>
              <a:t>For our analysis we compared the performance of these 3 models (Decision Tree, Random Forest, Logistic Regression) to 4 metrics:</a:t>
            </a:r>
          </a:p>
          <a:p>
            <a:pPr marL="0" lvl="0" indent="0" algn="l" rtl="0" latinLnBrk="0">
              <a:lnSpc>
                <a:spcPct val="100000"/>
              </a:lnSpc>
              <a:spcBef>
                <a:spcPts val="0"/>
              </a:spcBef>
              <a:spcAft>
                <a:spcPts val="0"/>
              </a:spcAft>
              <a:buSzPts val="1400"/>
              <a:buNone/>
            </a:pPr>
            <a:endParaRPr lang="en-US" sz="2000" dirty="0"/>
          </a:p>
          <a:p>
            <a:pPr marL="0" lvl="0" indent="0" algn="l" rtl="0" latinLnBrk="0">
              <a:lnSpc>
                <a:spcPct val="100000"/>
              </a:lnSpc>
              <a:spcBef>
                <a:spcPts val="0"/>
              </a:spcBef>
              <a:spcAft>
                <a:spcPts val="0"/>
              </a:spcAft>
              <a:buSzPts val="1400"/>
              <a:buNone/>
            </a:pPr>
            <a:r>
              <a:rPr lang="en-US" sz="2400" b="1" i="0" u="none" strike="noStrike" cap="none" dirty="0">
                <a:solidFill>
                  <a:schemeClr val="dk1"/>
                </a:solidFill>
                <a:latin typeface="Arial"/>
                <a:ea typeface="Arial"/>
                <a:cs typeface="Arial"/>
                <a:sym typeface="Arial"/>
              </a:rPr>
              <a:t>[NEXT 01 - show graph]</a:t>
            </a:r>
            <a:endParaRPr lang="en-US" sz="2000" dirty="0"/>
          </a:p>
          <a:p>
            <a:pPr marL="0" lvl="0" indent="0" algn="l" rtl="0" latinLnBrk="0">
              <a:lnSpc>
                <a:spcPct val="100000"/>
              </a:lnSpc>
              <a:spcBef>
                <a:spcPts val="0"/>
              </a:spcBef>
              <a:spcAft>
                <a:spcPts val="0"/>
              </a:spcAft>
              <a:buSzPts val="1400"/>
              <a:buNone/>
            </a:pPr>
            <a:r>
              <a:rPr lang="en-US" sz="2000" dirty="0"/>
              <a:t>Accuracy –  How well the model make True predictions </a:t>
            </a:r>
          </a:p>
          <a:p>
            <a:pPr marL="0" lvl="0" indent="0" algn="l" rtl="0" latinLnBrk="0">
              <a:lnSpc>
                <a:spcPct val="100000"/>
              </a:lnSpc>
              <a:spcBef>
                <a:spcPts val="0"/>
              </a:spcBef>
              <a:spcAft>
                <a:spcPts val="0"/>
              </a:spcAft>
              <a:buSzPts val="1400"/>
              <a:buNone/>
            </a:pPr>
            <a:r>
              <a:rPr lang="en-US" sz="2000" dirty="0"/>
              <a:t>F1-Score -  How well the model make Negative predictions</a:t>
            </a:r>
          </a:p>
          <a:p>
            <a:pPr marL="0" lvl="0" indent="0" algn="l" rtl="0" latinLnBrk="0">
              <a:lnSpc>
                <a:spcPct val="100000"/>
              </a:lnSpc>
              <a:spcBef>
                <a:spcPts val="0"/>
              </a:spcBef>
              <a:spcAft>
                <a:spcPts val="0"/>
              </a:spcAft>
              <a:buSzPts val="1400"/>
              <a:buNone/>
            </a:pPr>
            <a:r>
              <a:rPr lang="en-US" sz="2000" dirty="0"/>
              <a:t>Sensitivity - The test of confirming True Positives. </a:t>
            </a:r>
          </a:p>
          <a:p>
            <a:pPr marL="0" lvl="0" indent="0" algn="l" rtl="0" latinLnBrk="0">
              <a:lnSpc>
                <a:spcPct val="100000"/>
              </a:lnSpc>
              <a:spcBef>
                <a:spcPts val="0"/>
              </a:spcBef>
              <a:spcAft>
                <a:spcPts val="0"/>
              </a:spcAft>
              <a:buSzPts val="1400"/>
              <a:buNone/>
            </a:pPr>
            <a:r>
              <a:rPr lang="en-US" sz="2000" dirty="0"/>
              <a:t>Specificity – The test of confirming True Negatives</a:t>
            </a:r>
          </a:p>
          <a:p>
            <a:pPr marL="0" lvl="0" indent="0" algn="l" rtl="0" latinLnBrk="0">
              <a:lnSpc>
                <a:spcPct val="100000"/>
              </a:lnSpc>
              <a:spcBef>
                <a:spcPts val="0"/>
              </a:spcBef>
              <a:spcAft>
                <a:spcPts val="0"/>
              </a:spcAft>
              <a:buSzPts val="1400"/>
              <a:buNone/>
            </a:pPr>
            <a:endParaRPr lang="en-US" sz="2000" dirty="0"/>
          </a:p>
          <a:p>
            <a:pPr marL="0" lvl="0" indent="0" algn="l" rtl="0" latinLnBrk="0">
              <a:lnSpc>
                <a:spcPct val="100000"/>
              </a:lnSpc>
              <a:spcBef>
                <a:spcPts val="0"/>
              </a:spcBef>
              <a:spcAft>
                <a:spcPts val="0"/>
              </a:spcAft>
              <a:buSzPts val="1400"/>
              <a:buNone/>
            </a:pPr>
            <a:r>
              <a:rPr lang="en-US" sz="2000" dirty="0"/>
              <a:t>When comparing the 3 different models, it was a coin toss between Random Forest and Logistic Regression . The metrics of each model were quite similar for </a:t>
            </a:r>
          </a:p>
          <a:p>
            <a:pPr marL="0" lvl="0" indent="0" algn="l" rtl="0" latinLnBrk="0">
              <a:lnSpc>
                <a:spcPct val="100000"/>
              </a:lnSpc>
              <a:spcBef>
                <a:spcPts val="0"/>
              </a:spcBef>
              <a:spcAft>
                <a:spcPts val="0"/>
              </a:spcAft>
              <a:buSzPts val="1400"/>
              <a:buNone/>
            </a:pPr>
            <a:endParaRPr lang="en-US" sz="20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02 – Focus on accuracy and F1 scores]</a:t>
            </a:r>
            <a:endParaRPr lang="en-US" sz="1800" dirty="0"/>
          </a:p>
          <a:p>
            <a:pPr marL="0" lvl="0" indent="0" algn="l" rtl="0" latinLnBrk="0">
              <a:lnSpc>
                <a:spcPct val="100000"/>
              </a:lnSpc>
              <a:spcBef>
                <a:spcPts val="0"/>
              </a:spcBef>
              <a:spcAft>
                <a:spcPts val="0"/>
              </a:spcAft>
              <a:buSzPts val="1400"/>
              <a:buNone/>
            </a:pPr>
            <a:r>
              <a:rPr lang="en-US" sz="2000" dirty="0"/>
              <a:t>Accuracy (71.9% vs 72.8%) and F1 scores (74.7% vs 74.1%). The separate was much more noticeable for </a:t>
            </a:r>
          </a:p>
          <a:p>
            <a:pPr marL="0" lvl="0" indent="0" algn="l" rtl="0" latinLnBrk="0">
              <a:lnSpc>
                <a:spcPct val="100000"/>
              </a:lnSpc>
              <a:spcBef>
                <a:spcPts val="0"/>
              </a:spcBef>
              <a:spcAft>
                <a:spcPts val="0"/>
              </a:spcAft>
              <a:buSzPts val="1400"/>
              <a:buNone/>
            </a:pPr>
            <a:endParaRPr lang="en-US" sz="20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03 – Focus on other 2 ]</a:t>
            </a:r>
            <a:endParaRPr lang="en-US" sz="1800" dirty="0"/>
          </a:p>
          <a:p>
            <a:pPr marL="0" lvl="0" indent="0" algn="l" rtl="0" latinLnBrk="0">
              <a:lnSpc>
                <a:spcPct val="100000"/>
              </a:lnSpc>
              <a:spcBef>
                <a:spcPts val="0"/>
              </a:spcBef>
              <a:spcAft>
                <a:spcPts val="0"/>
              </a:spcAft>
              <a:buSzPts val="1400"/>
              <a:buNone/>
            </a:pPr>
            <a:r>
              <a:rPr lang="en-US" sz="2000" dirty="0"/>
              <a:t>Sensitivity (61.9% vs 69%) and Specificity (81.7% vs 76.6%).  </a:t>
            </a:r>
          </a:p>
          <a:p>
            <a:pPr marL="0" lvl="0" indent="0" algn="l" rtl="0" latinLnBrk="0">
              <a:lnSpc>
                <a:spcPct val="100000"/>
              </a:lnSpc>
              <a:spcBef>
                <a:spcPts val="0"/>
              </a:spcBef>
              <a:spcAft>
                <a:spcPts val="0"/>
              </a:spcAft>
              <a:buSzPts val="1400"/>
              <a:buNone/>
            </a:pPr>
            <a:endParaRPr lang="en-US" sz="20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SLIDE] </a:t>
            </a:r>
            <a:endParaRPr lang="en-US" sz="1800" dirty="0"/>
          </a:p>
          <a:p>
            <a:pPr marL="228600" lvl="0" indent="-139700" algn="l" rtl="0" latinLnBrk="0">
              <a:lnSpc>
                <a:spcPct val="100000"/>
              </a:lnSpc>
              <a:spcBef>
                <a:spcPts val="0"/>
              </a:spcBef>
              <a:spcAft>
                <a:spcPts val="0"/>
              </a:spcAft>
              <a:buSzPts val="1400"/>
              <a:buFont typeface="Arial"/>
              <a:buNone/>
            </a:pPr>
            <a:endParaRPr lang="en-US" sz="20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20817245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dirty="0"/>
              <a:t>This concludes</a:t>
            </a:r>
            <a:r>
              <a:rPr lang="en-US" baseline="0" dirty="0"/>
              <a:t> our interim progress presentation. </a:t>
            </a:r>
          </a:p>
          <a:p>
            <a:pPr marL="0" lvl="0" indent="0" algn="l" rtl="0">
              <a:lnSpc>
                <a:spcPct val="100000"/>
              </a:lnSpc>
              <a:spcBef>
                <a:spcPts val="0"/>
              </a:spcBef>
              <a:spcAft>
                <a:spcPts val="0"/>
              </a:spcAft>
              <a:buSzPts val="1400"/>
              <a:buNone/>
            </a:pPr>
            <a:endParaRPr lang="en-US" baseline="0" dirty="0"/>
          </a:p>
          <a:p>
            <a:pPr marL="0" lvl="0" indent="0" algn="l" rtl="0">
              <a:lnSpc>
                <a:spcPct val="100000"/>
              </a:lnSpc>
              <a:spcBef>
                <a:spcPts val="0"/>
              </a:spcBef>
              <a:spcAft>
                <a:spcPts val="0"/>
              </a:spcAft>
              <a:buSzPts val="1400"/>
              <a:buNone/>
            </a:pPr>
            <a:r>
              <a:rPr lang="en-US" baseline="0" dirty="0"/>
              <a:t>Are there any questions? </a:t>
            </a:r>
            <a:endParaRPr lang="en-US" dirty="0"/>
          </a:p>
          <a:p>
            <a:r>
              <a:rPr lang="en-CA" dirty="0"/>
              <a:t>Are there any ideas or suggestions?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1900143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23046547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a:r>
              <a:rPr lang="en-US" sz="1400" b="1" i="0" u="none" strike="noStrike" cap="none" dirty="0">
                <a:solidFill>
                  <a:schemeClr val="dk1"/>
                </a:solidFill>
                <a:effectLst/>
                <a:latin typeface="Arial"/>
                <a:ea typeface="Arial"/>
                <a:cs typeface="Arial"/>
                <a:sym typeface="Arial"/>
              </a:rPr>
              <a:t>[name to take over,]</a:t>
            </a:r>
            <a:endParaRPr lang="en-US" sz="1400" b="0" i="0" u="none" strike="noStrike" cap="none" dirty="0">
              <a:solidFill>
                <a:schemeClr val="dk1"/>
              </a:solidFill>
              <a:effectLst/>
              <a:latin typeface="Arial"/>
              <a:ea typeface="Arial"/>
              <a:cs typeface="Arial"/>
              <a:sym typeface="Arial"/>
            </a:endParaRPr>
          </a:p>
          <a:p>
            <a:pPr marL="0"/>
            <a:r>
              <a:rPr lang="en-US" sz="1400" b="0" i="0" u="none" strike="noStrike" cap="none" dirty="0">
                <a:solidFill>
                  <a:schemeClr val="dk1"/>
                </a:solidFill>
                <a:effectLst/>
                <a:latin typeface="Arial"/>
                <a:ea typeface="Arial"/>
                <a:cs typeface="Arial"/>
                <a:sym typeface="Arial"/>
              </a:rPr>
              <a:t>Thank you,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Hello all, this is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I will continue to talk about </a:t>
            </a:r>
            <a:r>
              <a:rPr lang="en-US" sz="1400" b="1" i="0" u="none" strike="noStrike" cap="none" dirty="0">
                <a:solidFill>
                  <a:schemeClr val="dk1"/>
                </a:solidFill>
                <a:effectLst/>
                <a:latin typeface="Arial"/>
                <a:ea typeface="Arial"/>
                <a:cs typeface="Arial"/>
                <a:sym typeface="Arial"/>
              </a:rPr>
              <a:t>[Insert next subject]</a:t>
            </a:r>
            <a:r>
              <a:rPr lang="en-US" sz="1400" b="0" i="0" u="none" strike="noStrike" cap="none" dirty="0">
                <a:solidFill>
                  <a:schemeClr val="dk1"/>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Thank</a:t>
            </a:r>
            <a:r>
              <a:rPr lang="en-US" sz="1400" baseline="0" dirty="0"/>
              <a:t> you </a:t>
            </a:r>
            <a:r>
              <a:rPr lang="en-US" sz="1400" b="1" i="0" u="none" strike="noStrike" cap="none" dirty="0">
                <a:solidFill>
                  <a:schemeClr val="dk1"/>
                </a:solidFill>
                <a:effectLst/>
                <a:latin typeface="Arial"/>
                <a:ea typeface="Arial"/>
                <a:cs typeface="Arial"/>
                <a:sym typeface="Arial"/>
              </a:rPr>
              <a:t>[Insert name]</a:t>
            </a:r>
            <a:r>
              <a:rPr lang="en-US" sz="1400" baseline="0" dirty="0"/>
              <a:t>. I will continue on to the next part of </a:t>
            </a:r>
            <a:r>
              <a:rPr lang="en-US" sz="1400" b="1" i="0" u="none" strike="noStrike" cap="none" dirty="0">
                <a:solidFill>
                  <a:schemeClr val="dk1"/>
                </a:solidFill>
                <a:effectLst/>
                <a:latin typeface="Arial"/>
                <a:ea typeface="Arial"/>
                <a:cs typeface="Arial"/>
                <a:sym typeface="Arial"/>
              </a:rPr>
              <a:t>[Insert next subject]</a:t>
            </a:r>
            <a:r>
              <a:rPr lang="en-US" sz="1400" baseline="0" dirty="0"/>
              <a:t>.</a:t>
            </a: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speak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to </a:t>
            </a:r>
            <a:r>
              <a:rPr lang="en-US" sz="1400" b="1" i="0" u="none" strike="noStrike" cap="none" dirty="0">
                <a:solidFill>
                  <a:schemeClr val="dk1"/>
                </a:solidFill>
                <a:effectLst/>
                <a:latin typeface="Arial"/>
                <a:ea typeface="Arial"/>
                <a:cs typeface="Arial"/>
                <a:sym typeface="Arial"/>
              </a:rPr>
              <a:t>[Insert name]</a:t>
            </a:r>
            <a:endParaRPr lang="en-US" sz="1400" b="1" baseline="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a:p>
            <a:pPr marL="0" lvl="0" indent="0" algn="l" rtl="0">
              <a:lnSpc>
                <a:spcPct val="100000"/>
              </a:lnSpc>
              <a:spcBef>
                <a:spcPts val="0"/>
              </a:spcBef>
              <a:spcAft>
                <a:spcPts val="0"/>
              </a:spcAft>
              <a:buSzPts val="1400"/>
              <a:buNone/>
            </a:pP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492253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lnSpcReduction="10000"/>
          </a:bodyPr>
          <a:lstStyle/>
          <a:p>
            <a:pPr marL="0" marR="0" indent="0" rtl="0" latinLnBrk="0">
              <a:spcBef>
                <a:spcPts val="0"/>
              </a:spcBef>
              <a:spcAft>
                <a:spcPts val="0"/>
              </a:spcAft>
            </a:pPr>
            <a:r>
              <a:rPr lang="en-US" sz="14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The Client</a:t>
            </a:r>
          </a:p>
          <a:p>
            <a:pPr marL="0" marR="0" indent="0" rtl="0" latinLnBrk="0">
              <a:spcBef>
                <a:spcPts val="0"/>
              </a:spcBef>
              <a:spcAft>
                <a:spcPts val="0"/>
              </a:spcAft>
            </a:pPr>
            <a:endParaRPr lang="en-US" sz="1200" dirty="0">
              <a:effectLst/>
              <a:latin typeface="Arial" panose="020B0604020202020204" pitchFamily="34" charset="0"/>
              <a:cs typeface="Arial" panose="020B0604020202020204" pitchFamily="34" charset="0"/>
            </a:endParaRPr>
          </a:p>
          <a:p>
            <a:pPr marL="0" marR="0" indent="0" rtl="0" latinLnBrk="0">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01 – Graph] </a:t>
            </a:r>
            <a:endParaRPr lang="en-US" sz="1200" dirty="0">
              <a:effectLst/>
            </a:endParaRPr>
          </a:p>
          <a:p>
            <a:pPr marL="0" marR="0" indent="0" rtl="0" latinLnBrk="0">
              <a:spcBef>
                <a:spcPts val="0"/>
              </a:spcBef>
              <a:spcAft>
                <a:spcPts val="0"/>
              </a:spcAft>
            </a:pPr>
            <a:r>
              <a:rPr lang="en-US" sz="14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The Toronto Raptors (TOR) is an NBA championship team with a $2.5 billion market capitalization. The franchise added key players in 2019 who contributed to critical wins during the season and championship playoff run. The team won their first-ever championship title in that season. The team’s performance has been in decline since being crowned 2019 NBA champions.</a:t>
            </a:r>
          </a:p>
          <a:p>
            <a:pPr marL="0" marR="0" indent="0" rtl="0" latinLnBrk="0">
              <a:spcBef>
                <a:spcPts val="0"/>
              </a:spcBef>
              <a:spcAft>
                <a:spcPts val="0"/>
              </a:spcAft>
            </a:pPr>
            <a:r>
              <a:rPr lang="en-US" sz="14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The team’s General Manager (GM) and owners are seeking recommendations on improving the team’s chances at another championship run while preserving the team’s long-term future. The recommendations will be in the form of marginal/minor improvements to the player roster. The stakeholders intend to either maintain or improve on the number of wins during the regular season and more importantly, during the playoffs.</a:t>
            </a:r>
          </a:p>
          <a:p>
            <a:pPr marL="0" marR="0" indent="0" rtl="0" latinLnBrk="0">
              <a:spcBef>
                <a:spcPts val="0"/>
              </a:spcBef>
              <a:spcAft>
                <a:spcPts val="0"/>
              </a:spcAft>
            </a:pPr>
            <a:r>
              <a:rPr lang="en-US" sz="14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The organization wants to retain a public interest in the team while improving the team’s performance without rebuilding the entire team. A spot in the NBA finals while maintaining the number of regular-season wins would be ideal.</a:t>
            </a: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 </a:t>
            </a:r>
            <a:endParaRPr lang="en-US" sz="1400" dirty="0">
              <a:effectLst/>
              <a:latin typeface="Arial" panose="020B0604020202020204" pitchFamily="34" charset="0"/>
              <a:cs typeface="Arial" panose="020B0604020202020204" pitchFamily="34" charset="0"/>
            </a:endParaRPr>
          </a:p>
          <a:p>
            <a:pPr marL="0" marR="0" indent="0" rtl="0" latinLnBrk="0">
              <a:spcBef>
                <a:spcPts val="0"/>
              </a:spcBef>
              <a:spcAft>
                <a:spcPts val="0"/>
              </a:spcAft>
            </a:pPr>
            <a:r>
              <a:rPr lang="en-US" sz="1400" b="1" dirty="0">
                <a:solidFill>
                  <a:srgbClr val="000000"/>
                </a:solidFill>
                <a:effectLst/>
                <a:latin typeface="Arial" panose="020B0604020202020204" pitchFamily="34" charset="0"/>
              </a:rPr>
              <a:t>[NEXT SLIDE] </a:t>
            </a:r>
            <a:endParaRPr lang="en-US" sz="1200" dirty="0">
              <a:effectLst/>
            </a:endParaRPr>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457842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rtl="0" latinLnBrk="0">
              <a:spcBef>
                <a:spcPts val="0"/>
              </a:spcBef>
              <a:spcAft>
                <a:spcPts val="0"/>
              </a:spcAft>
            </a:pPr>
            <a:endParaRPr lang="en-US" sz="1400" dirty="0">
              <a:solidFill>
                <a:srgbClr val="000000"/>
              </a:solidFill>
              <a:effectLst/>
              <a:latin typeface="Arial" panose="020B0604020202020204" pitchFamily="34" charset="0"/>
            </a:endParaRPr>
          </a:p>
          <a:p>
            <a:pPr marL="0" marR="0" latinLnBrk="0">
              <a:lnSpc>
                <a:spcPct val="115000"/>
              </a:lnSpc>
              <a:spcBef>
                <a:spcPts val="720"/>
              </a:spcBef>
              <a:spcAft>
                <a:spcPts val="0"/>
              </a:spcAft>
            </a:pPr>
            <a:r>
              <a:rPr lang="en-CA" sz="1800" dirty="0">
                <a:effectLst/>
                <a:latin typeface="Calibri" panose="020F0502020204030204" pitchFamily="34" charset="0"/>
                <a:ea typeface="Times New Roman" panose="02020603050405020304" pitchFamily="18" charset="0"/>
                <a:cs typeface="Calibri" panose="020F0502020204030204" pitchFamily="34" charset="0"/>
              </a:rPr>
              <a:t>To attain the requirements outlined by the management, we have set 2 objectives. we are looking to determine what features affect team wins/losses and predict how they can be improved/reduced through changes in the team’s roster. </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457200" marR="0" latinLnBrk="0">
              <a:lnSpc>
                <a:spcPct val="115000"/>
              </a:lnSpc>
              <a:spcBef>
                <a:spcPts val="720"/>
              </a:spcBef>
              <a:spcAft>
                <a:spcPts val="0"/>
              </a:spcAft>
            </a:pPr>
            <a:r>
              <a:rPr lang="en-CA" sz="1800" dirty="0">
                <a:effectLst/>
                <a:latin typeface="Calibri" panose="020F0502020204030204" pitchFamily="34" charset="0"/>
                <a:ea typeface="Times New Roman" panose="02020603050405020304" pitchFamily="18" charset="0"/>
                <a:cs typeface="Calibri" panose="020F0502020204030204" pitchFamily="34" charset="0"/>
              </a:rPr>
              <a:t>1.</a:t>
            </a:r>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CA" sz="1800" dirty="0">
                <a:effectLst/>
                <a:latin typeface="Calibri" panose="020F0502020204030204" pitchFamily="34" charset="0"/>
                <a:ea typeface="Times New Roman" panose="02020603050405020304" pitchFamily="18" charset="0"/>
                <a:cs typeface="Calibri" panose="020F0502020204030204" pitchFamily="34" charset="0"/>
              </a:rPr>
              <a:t>The primary objective of this analysis is to determine which features are important to the Toronto Raptors team to produce more wins in the regular season and the playoffs.</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457200" marR="0" latinLnBrk="0">
              <a:lnSpc>
                <a:spcPct val="115000"/>
              </a:lnSpc>
              <a:spcBef>
                <a:spcPts val="720"/>
              </a:spcBef>
              <a:spcAft>
                <a:spcPts val="0"/>
              </a:spcAft>
            </a:pPr>
            <a:r>
              <a:rPr lang="en-CA" sz="1800" dirty="0">
                <a:effectLst/>
                <a:latin typeface="Calibri" panose="020F0502020204030204" pitchFamily="34" charset="0"/>
                <a:ea typeface="Times New Roman" panose="02020603050405020304" pitchFamily="18" charset="0"/>
                <a:cs typeface="Calibri" panose="020F0502020204030204" pitchFamily="34" charset="0"/>
              </a:rPr>
              <a:t>2.</a:t>
            </a:r>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CA" sz="1800" dirty="0">
                <a:effectLst/>
                <a:latin typeface="Calibri" panose="020F0502020204030204" pitchFamily="34" charset="0"/>
                <a:ea typeface="Times New Roman" panose="02020603050405020304" pitchFamily="18" charset="0"/>
                <a:cs typeface="Calibri" panose="020F0502020204030204" pitchFamily="34" charset="0"/>
              </a:rPr>
              <a:t>The secondary objective is to review team players’ performance-to-cost effectiveness.</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endParaRPr lang="en-CA" sz="1800" dirty="0">
              <a:effectLst/>
              <a:latin typeface="Calibri" panose="020F0502020204030204" pitchFamily="34" charset="0"/>
              <a:ea typeface="Times New Roman" panose="02020603050405020304" pitchFamily="18" charset="0"/>
              <a:cs typeface="Calibri" panose="020F0502020204030204" pitchFamily="34" charset="0"/>
            </a:endParaRPr>
          </a:p>
          <a:p>
            <a:pPr marL="0" marR="0" latinLnBrk="0">
              <a:lnSpc>
                <a:spcPct val="115000"/>
              </a:lnSpc>
              <a:spcBef>
                <a:spcPts val="720"/>
              </a:spcBef>
              <a:spcAft>
                <a:spcPts val="0"/>
              </a:spcAft>
            </a:pPr>
            <a:r>
              <a:rPr lang="en-CA" sz="1800" dirty="0">
                <a:effectLst/>
                <a:latin typeface="Calibri" panose="020F0502020204030204" pitchFamily="34" charset="0"/>
                <a:ea typeface="Times New Roman" panose="02020603050405020304" pitchFamily="18" charset="0"/>
                <a:cs typeface="Calibri" panose="020F0502020204030204" pitchFamily="34" charset="0"/>
              </a:rPr>
              <a:t>The scope of this analysis will be to focus on the historical player data from 2005 to 2020 as this closely represents the players of the current era. The performance baseline of the team and players will be established using the data for the Toronto Raptors 2019-2020 season. These statistics will be used to indicate performance features for the team and the individual players.</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r>
              <a:rPr lang="en-US" sz="1800" b="1" dirty="0">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To simplify the analysis, the following assumptions were made:</a:t>
            </a:r>
            <a:endParaRPr lang="en-CA" sz="1800" b="1" dirty="0">
              <a:effectLst/>
              <a:highlight>
                <a:srgbClr val="FFFF00"/>
              </a:highligh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latinLnBrk="0">
              <a:lnSpc>
                <a:spcPct val="115000"/>
              </a:lnSpc>
              <a:spcBef>
                <a:spcPts val="720"/>
              </a:spcBef>
              <a:spcAft>
                <a:spcPts val="0"/>
              </a:spcAft>
              <a:buSzPts val="1100"/>
              <a:buFont typeface="Symbol" panose="05050102010706020507" pitchFamily="18" charset="2"/>
              <a:buChar char=""/>
            </a:pPr>
            <a:r>
              <a:rPr lang="en-CA" sz="1800" b="1" dirty="0">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Changes are only applied to the Toronto Raptors; the statistics from other teams are not affected or changed.</a:t>
            </a:r>
            <a:endParaRPr lang="en-CA" sz="1800" b="1" dirty="0">
              <a:effectLst/>
              <a:highlight>
                <a:srgbClr val="FFFF00"/>
              </a:highligh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latinLnBrk="0">
              <a:lnSpc>
                <a:spcPct val="115000"/>
              </a:lnSpc>
              <a:spcBef>
                <a:spcPts val="720"/>
              </a:spcBef>
              <a:spcAft>
                <a:spcPts val="0"/>
              </a:spcAft>
              <a:buSzPts val="1100"/>
              <a:buFont typeface="Symbol" panose="05050102010706020507" pitchFamily="18" charset="2"/>
              <a:buChar char=""/>
            </a:pPr>
            <a:r>
              <a:rPr lang="en-CA" sz="1800" b="1" dirty="0">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Obtaining any players is up to the Toronto GM to determine if they will pursue the player via free agency, trading of players, etc.</a:t>
            </a:r>
            <a:endParaRPr lang="en-CA" sz="1800" b="1" dirty="0">
              <a:effectLst/>
              <a:highlight>
                <a:srgbClr val="FFFF00"/>
              </a:highlight>
              <a:latin typeface="Calibri" panose="020F0502020204030204" pitchFamily="34" charset="0"/>
              <a:ea typeface="Yu Mincho" panose="02020400000000000000" pitchFamily="18" charset="-128"/>
              <a:cs typeface="Times New Roman" panose="02020603050405020304" pitchFamily="18" charset="0"/>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a:p>
            <a:pPr marL="0" marR="0" rtl="0" latinLnBrk="0">
              <a:spcBef>
                <a:spcPts val="0"/>
              </a:spcBef>
              <a:spcAft>
                <a:spcPts val="0"/>
              </a:spcAft>
            </a:pPr>
            <a:r>
              <a:rPr lang="en-US" sz="1400" dirty="0">
                <a:solidFill>
                  <a:srgbClr val="000000"/>
                </a:solidFill>
                <a:effectLst/>
                <a:latin typeface="Arial" panose="020B0604020202020204" pitchFamily="34" charset="0"/>
              </a:rPr>
              <a:t> </a:t>
            </a:r>
            <a:endParaRPr lang="en-US" sz="1600" dirty="0">
              <a:effectLst/>
            </a:endParaRPr>
          </a:p>
          <a:p>
            <a:pPr marL="0" marR="0" indent="0" algn="l" rtl="0" latinLnBrk="0">
              <a:spcBef>
                <a:spcPts val="0"/>
              </a:spcBef>
              <a:spcAft>
                <a:spcPts val="0"/>
              </a:spcAft>
            </a:pPr>
            <a:r>
              <a:rPr lang="en-US" sz="1400" b="1" i="0" dirty="0">
                <a:solidFill>
                  <a:srgbClr val="000000"/>
                </a:solidFill>
                <a:effectLst/>
                <a:latin typeface="Arial" panose="020B0604020202020204" pitchFamily="34" charset="0"/>
              </a:rPr>
              <a:t>[NEXT SLIDE]</a:t>
            </a:r>
            <a:endParaRPr lang="en-US" sz="1600" dirty="0">
              <a:effectLs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1411422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01 – Team] </a:t>
            </a:r>
          </a:p>
          <a:p>
            <a:pPr marL="0" marR="0" lvl="0" indent="0" algn="l" rtl="0" latinLnBrk="0">
              <a:lnSpc>
                <a:spcPct val="100000"/>
              </a:lnSpc>
              <a:spcBef>
                <a:spcPts val="0"/>
              </a:spcBef>
              <a:spcAft>
                <a:spcPts val="0"/>
              </a:spcAft>
              <a:buClr>
                <a:srgbClr val="000000"/>
              </a:buClr>
              <a:buSzPts val="1400"/>
              <a:buFont typeface="Arial"/>
              <a:buNone/>
            </a:pPr>
            <a:r>
              <a:rPr lang="en-US" sz="1050" dirty="0">
                <a:solidFill>
                  <a:srgbClr val="2D2E2D"/>
                </a:solidFill>
              </a:rPr>
              <a:t>Our team was a very loose form of Scrum Agile. Everyone had input in each part. If we need to designate roles we defined it as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050" b="1"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02, 03, 04 – Roles]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Project Manager where I (Dennis) handled scheduling and administrative duties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Data Scientist where Cindy’s role is help understand the data and some initial trends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Programming Architect where </a:t>
            </a:r>
            <a:r>
              <a:rPr lang="en-US" sz="1050" dirty="0" err="1">
                <a:solidFill>
                  <a:srgbClr val="2D2E2D"/>
                </a:solidFill>
              </a:rPr>
              <a:t>Bhavika’s</a:t>
            </a:r>
            <a:r>
              <a:rPr lang="en-US" sz="1050" dirty="0">
                <a:solidFill>
                  <a:srgbClr val="2D2E2D"/>
                </a:solidFill>
              </a:rPr>
              <a:t> role is taking care of our business unit’s division of coders (group 1)</a:t>
            </a:r>
          </a:p>
          <a:p>
            <a:pPr marL="0" marR="0" lvl="0" indent="0" algn="l" rtl="0" latinLnBrk="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05 – Communications]</a:t>
            </a:r>
          </a:p>
          <a:p>
            <a:pPr marL="0" marR="0" lvl="0" indent="0" algn="l" rtl="0" latinLnBrk="0">
              <a:lnSpc>
                <a:spcPct val="100000"/>
              </a:lnSpc>
              <a:spcBef>
                <a:spcPts val="0"/>
              </a:spcBef>
              <a:spcAft>
                <a:spcPts val="0"/>
              </a:spcAft>
              <a:buClr>
                <a:srgbClr val="000000"/>
              </a:buClr>
              <a:buSzPts val="1400"/>
              <a:buFont typeface="Arial"/>
              <a:buNone/>
            </a:pPr>
            <a:r>
              <a:rPr lang="en-US" sz="1050" dirty="0">
                <a:solidFill>
                  <a:srgbClr val="2D2E2D"/>
                </a:solidFill>
              </a:rPr>
              <a:t>We had multiple methods to facilitate team communications</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050" b="1"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06 – Meetings]</a:t>
            </a:r>
          </a:p>
          <a:p>
            <a:pPr marL="0" marR="0" lvl="0" indent="0" algn="l" rtl="0" latinLnBrk="0">
              <a:lnSpc>
                <a:spcPct val="100000"/>
              </a:lnSpc>
              <a:spcBef>
                <a:spcPts val="0"/>
              </a:spcBef>
              <a:spcAft>
                <a:spcPts val="0"/>
              </a:spcAft>
              <a:buClr>
                <a:srgbClr val="000000"/>
              </a:buClr>
              <a:buSzPts val="1400"/>
              <a:buFont typeface="Arial"/>
              <a:buNone/>
            </a:pPr>
            <a:r>
              <a:rPr lang="en-US" sz="1050" dirty="0">
                <a:solidFill>
                  <a:srgbClr val="2D2E2D"/>
                </a:solidFill>
              </a:rPr>
              <a:t>We had scheduled meetings 3 times per week to align on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what each of us had done</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what we will do next</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discuss challenges, next steps, and shared knowledge</a:t>
            </a:r>
          </a:p>
          <a:p>
            <a:pPr marL="0" marR="0" lvl="0" indent="0" algn="l" rtl="0" latinLnBrk="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050" b="1" dirty="0">
                <a:solidFill>
                  <a:srgbClr val="2D2E2D"/>
                </a:solidFill>
              </a:rPr>
              <a:t>[NEXT 07 – Tools]</a:t>
            </a:r>
            <a:endParaRPr lang="en-US" sz="105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050" dirty="0">
                <a:solidFill>
                  <a:srgbClr val="2D2E2D"/>
                </a:solidFill>
              </a:rPr>
              <a:t>Used various tools (MS Teams, WhatsApp) to contact each other for redundancy</a:t>
            </a:r>
          </a:p>
          <a:p>
            <a:pPr marL="0" marR="0" lvl="0" indent="0" algn="l" rtl="0" latinLnBrk="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050" b="1" dirty="0">
                <a:solidFill>
                  <a:srgbClr val="2D2E2D"/>
                </a:solidFill>
              </a:rPr>
              <a:t>[NEXT 08 – Repositories]</a:t>
            </a:r>
            <a:endParaRPr lang="en-US" sz="105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050" dirty="0">
                <a:solidFill>
                  <a:srgbClr val="2D2E2D"/>
                </a:solidFill>
              </a:rPr>
              <a:t>Use repositories such as Git and Google Drive to retain useful information, meeting minutes , techniques, and ideas for future reference.</a:t>
            </a:r>
          </a:p>
          <a:p>
            <a:pPr marL="0" marR="0" lvl="0" indent="0" algn="l" rtl="0" latinLnBrk="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050" dirty="0">
                <a:solidFill>
                  <a:srgbClr val="2D2E2D"/>
                </a:solidFill>
              </a:rPr>
              <a:t>This agreed upon structure helped facilitate our team relationships to work effectively and especially share knowledge since only 1 of us had specific understanding of the subject. </a:t>
            </a:r>
          </a:p>
          <a:p>
            <a:pPr marL="0" marR="0" lvl="0" indent="0" algn="l" rtl="0" latinLnBrk="0">
              <a:lnSpc>
                <a:spcPct val="100000"/>
              </a:lnSpc>
              <a:spcBef>
                <a:spcPts val="0"/>
              </a:spcBef>
              <a:spcAft>
                <a:spcPts val="0"/>
              </a:spcAft>
              <a:buClr>
                <a:srgbClr val="000000"/>
              </a:buClr>
              <a:buSzPts val="1400"/>
              <a:buFont typeface="Arial"/>
              <a:buNone/>
            </a:pPr>
            <a:endParaRPr lang="en-US" sz="105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050" b="1" dirty="0">
                <a:solidFill>
                  <a:srgbClr val="2D2E2D"/>
                </a:solidFill>
              </a:rPr>
              <a:t>[Next speak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dirty="0"/>
              <a:t>Now I shall</a:t>
            </a:r>
            <a:r>
              <a:rPr lang="en-US" sz="1050" baseline="0" dirty="0"/>
              <a:t> hand off to </a:t>
            </a:r>
            <a:r>
              <a:rPr lang="en-US" sz="1050" b="1" baseline="0" dirty="0"/>
              <a:t>Cindy</a:t>
            </a:r>
            <a:endParaRPr lang="en-CA" sz="1050" b="1" dirty="0"/>
          </a:p>
          <a:p>
            <a:pPr marL="0" marR="0" lvl="0" indent="0" algn="l" rtl="0" latinLnBrk="0">
              <a:lnSpc>
                <a:spcPct val="100000"/>
              </a:lnSpc>
              <a:spcBef>
                <a:spcPts val="0"/>
              </a:spcBef>
              <a:spcAft>
                <a:spcPts val="0"/>
              </a:spcAft>
              <a:buClr>
                <a:srgbClr val="000000"/>
              </a:buClr>
              <a:buSzPts val="1400"/>
              <a:buFont typeface="Arial"/>
              <a:buNone/>
            </a:pPr>
            <a:endParaRPr lang="en-US" sz="1050" b="1"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sz="1050" dirty="0"/>
          </a:p>
          <a:p>
            <a:pPr marL="0" lvl="0" indent="0" algn="l" rtl="0" latinLnBrk="0">
              <a:lnSpc>
                <a:spcPct val="100000"/>
              </a:lnSpc>
              <a:spcBef>
                <a:spcPts val="0"/>
              </a:spcBef>
              <a:spcAft>
                <a:spcPts val="0"/>
              </a:spcAft>
              <a:buSzPts val="1400"/>
              <a:buNone/>
            </a:pPr>
            <a:endParaRPr lang="en-US" sz="1050" dirty="0"/>
          </a:p>
          <a:p>
            <a:pPr latinLnBrk="0"/>
            <a:endParaRPr lang="en-CA" sz="105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2713542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Show examples of data we have.as a visual</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The data collection for this analysis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Arial" panose="020B0604020202020204" pitchFamily="34" charset="0"/>
                <a:ea typeface="Calibri" panose="020F0502020204030204" pitchFamily="34" charset="0"/>
                <a:cs typeface="Times New Roman" panose="02020603050405020304" pitchFamily="18" charset="0"/>
              </a:rPr>
              <a:t>nba_api</a:t>
            </a:r>
            <a:r>
              <a:rPr lang="en-US" sz="2000" dirty="0">
                <a:effectLst/>
                <a:latin typeface="Arial" panose="020B0604020202020204" pitchFamily="34" charset="0"/>
                <a:ea typeface="Calibri" panose="020F0502020204030204" pitchFamily="34" charset="0"/>
                <a:cs typeface="Times New Roman" panose="02020603050405020304" pitchFamily="18" charset="0"/>
              </a:rPr>
              <a:t> is an open access API client library for Python requesting the data via webservices through </a:t>
            </a:r>
            <a:r>
              <a:rPr lang="en-US" sz="20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stats.nba.com</a:t>
            </a:r>
            <a:r>
              <a:rPr lang="en-US" sz="2000" dirty="0">
                <a:effectLst/>
                <a:latin typeface="Arial" panose="020B0604020202020204" pitchFamily="34" charset="0"/>
                <a:ea typeface="Calibri" panose="020F0502020204030204" pitchFamily="34" charset="0"/>
                <a:cs typeface="Times New Roman" panose="02020603050405020304" pitchFamily="18" charset="0"/>
              </a:rPr>
              <a:t>. We are using 2 endpoints.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rPr>
              <a:t>[NEXT 02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i="0" dirty="0" err="1">
                <a:effectLst/>
                <a:latin typeface="Arial" panose="020B0604020202020204" pitchFamily="34" charset="0"/>
                <a:ea typeface="Calibri" panose="020F0502020204030204" pitchFamily="34" charset="0"/>
                <a:cs typeface="Arial" panose="020B0604020202020204" pitchFamily="34" charset="0"/>
              </a:rPr>
              <a:t>playgamelogs</a:t>
            </a:r>
            <a:r>
              <a:rPr lang="en-US" sz="2000" i="0" dirty="0">
                <a:effectLst/>
                <a:latin typeface="Arial" panose="020B0604020202020204" pitchFamily="34" charset="0"/>
                <a:ea typeface="Calibri" panose="020F0502020204030204" pitchFamily="34" charset="0"/>
                <a:cs typeface="Arial" panose="020B0604020202020204" pitchFamily="34" charset="0"/>
              </a:rPr>
              <a:t> fetches player statistics for each game. This dataset consists of more than 450k </a:t>
            </a:r>
            <a:r>
              <a:rPr lang="en-US" altLang="ko-KR" sz="2000" i="0" kern="1200" dirty="0">
                <a:solidFill>
                  <a:schemeClr val="tx1"/>
                </a:solidFill>
                <a:latin typeface="Arial" panose="020B0604020202020204" pitchFamily="34" charset="0"/>
                <a:ea typeface="+mn-ea"/>
                <a:cs typeface="Arial" panose="020B0604020202020204" pitchFamily="34" charset="0"/>
              </a:rPr>
              <a:t>rows. We are using 36 features. </a:t>
            </a:r>
            <a:r>
              <a:rPr lang="en-US" sz="2000" b="0" i="0" kern="1200" dirty="0">
                <a:solidFill>
                  <a:schemeClr val="tx1"/>
                </a:solidFill>
                <a:latin typeface="Arial" panose="020B0604020202020204" pitchFamily="34" charset="0"/>
                <a:ea typeface="+mn-ea"/>
                <a:cs typeface="Arial" panose="020B0604020202020204" pitchFamily="34" charset="0"/>
              </a:rPr>
              <a:t>It has 15K records for the Toronto Raptors alone. </a:t>
            </a:r>
            <a:r>
              <a:rPr lang="en-US" sz="2000" dirty="0">
                <a:effectLst/>
                <a:latin typeface="Arial" panose="020B0604020202020204" pitchFamily="34" charset="0"/>
                <a:ea typeface="Calibri" panose="020F0502020204030204" pitchFamily="34" charset="0"/>
                <a:cs typeface="Arial" panose="020B0604020202020204" pitchFamily="34" charset="0"/>
              </a:rPr>
              <a:t>We are only showing a few features here, this dataset acts as the main </a:t>
            </a:r>
            <a:r>
              <a:rPr lang="en-US" sz="2000" dirty="0" err="1">
                <a:effectLst/>
                <a:latin typeface="Arial" panose="020B0604020202020204" pitchFamily="34" charset="0"/>
                <a:ea typeface="Calibri" panose="020F0502020204030204" pitchFamily="34" charset="0"/>
                <a:cs typeface="Arial" panose="020B0604020202020204" pitchFamily="34" charset="0"/>
              </a:rPr>
              <a:t>datasource</a:t>
            </a:r>
            <a:r>
              <a:rPr lang="en-US" sz="2000" dirty="0">
                <a:effectLst/>
                <a:latin typeface="Arial" panose="020B0604020202020204" pitchFamily="34" charset="0"/>
                <a:ea typeface="Calibri" panose="020F0502020204030204" pitchFamily="34" charset="0"/>
                <a:cs typeface="Arial" panose="020B0604020202020204" pitchFamily="34" charset="0"/>
              </a:rPr>
              <a:t> for the analysis.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a:t>
            </a: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Arial" panose="020B0604020202020204" pitchFamily="34" charset="0"/>
                <a:cs typeface="Arial" panose="020B0604020202020204" pitchFamily="34" charset="0"/>
              </a:rPr>
              <a:t>NBA webservice does not provide the salary data. Historical salary data was drawn from ESPN website and the future salary data from </a:t>
            </a:r>
            <a:r>
              <a:rPr lang="en-US" sz="2000" b="0" dirty="0" err="1">
                <a:solidFill>
                  <a:srgbClr val="2D2E2D"/>
                </a:solidFill>
                <a:latin typeface="Arial" panose="020B0604020202020204" pitchFamily="34" charset="0"/>
                <a:cs typeface="Arial" panose="020B0604020202020204" pitchFamily="34" charset="0"/>
              </a:rPr>
              <a:t>HoopsHype</a:t>
            </a:r>
            <a:r>
              <a:rPr lang="en-US" sz="2000" b="0" dirty="0">
                <a:solidFill>
                  <a:srgbClr val="2D2E2D"/>
                </a:solidFill>
                <a:latin typeface="Arial" panose="020B0604020202020204" pitchFamily="34" charset="0"/>
                <a:cs typeface="Arial" panose="020B0604020202020204" pitchFamily="34" charset="0"/>
              </a:rPr>
              <a:t> website. These were obtained using web scraping in python. We are looking at current 489 NBA players.</a:t>
            </a:r>
            <a:r>
              <a:rPr lang="en-US" sz="2000" b="0" i="0" u="none" strike="noStrike" cap="none" dirty="0">
                <a:solidFill>
                  <a:schemeClr val="dk1"/>
                </a:solidFill>
                <a:latin typeface="Arial" panose="020B0604020202020204" pitchFamily="34" charset="0"/>
                <a:cs typeface="Arial" panose="020B0604020202020204" pitchFamily="34" charset="0"/>
                <a:sym typeface="Arial"/>
              </a:rPr>
              <a:t> </a:t>
            </a:r>
            <a:r>
              <a:rPr lang="en-US" sz="2000" dirty="0">
                <a:solidFill>
                  <a:srgbClr val="2D2E2D"/>
                </a:solidFill>
                <a:latin typeface="Arial" panose="020B0604020202020204" pitchFamily="34" charset="0"/>
                <a:cs typeface="Arial" panose="020B0604020202020204" pitchFamily="34" charset="0"/>
              </a:rPr>
              <a:t>We can relate this table to the </a:t>
            </a:r>
            <a:r>
              <a:rPr lang="en-US" sz="2000" dirty="0" err="1">
                <a:solidFill>
                  <a:srgbClr val="2D2E2D"/>
                </a:solidFill>
                <a:latin typeface="Arial" panose="020B0604020202020204" pitchFamily="34" charset="0"/>
                <a:cs typeface="Arial" panose="020B0604020202020204" pitchFamily="34" charset="0"/>
              </a:rPr>
              <a:t>Playergamelogs</a:t>
            </a:r>
            <a:r>
              <a:rPr lang="en-US" sz="2000" dirty="0">
                <a:solidFill>
                  <a:srgbClr val="2D2E2D"/>
                </a:solidFill>
                <a:latin typeface="Arial" panose="020B0604020202020204" pitchFamily="34" charset="0"/>
                <a:cs typeface="Arial" panose="020B0604020202020204" pitchFamily="34" charset="0"/>
              </a:rPr>
              <a:t> using the Player name and the Season year.</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6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dirty="0">
                <a:latin typeface="Arial" panose="020B0604020202020204" pitchFamily="34" charset="0"/>
                <a:cs typeface="Arial" panose="020B0604020202020204" pitchFamily="34" charset="0"/>
              </a:rPr>
              <a:t>Now I shall</a:t>
            </a:r>
            <a:r>
              <a:rPr lang="en-US" sz="1600" baseline="0" dirty="0">
                <a:latin typeface="Arial" panose="020B0604020202020204" pitchFamily="34" charset="0"/>
                <a:cs typeface="Arial" panose="020B0604020202020204" pitchFamily="34" charset="0"/>
              </a:rPr>
              <a:t> hand over to</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Arial"/>
                <a:ea typeface="Arial"/>
                <a:cs typeface="Arial"/>
                <a:sym typeface="Arial"/>
              </a:rPr>
              <a:t>[NEXT SLIDE] </a:t>
            </a:r>
            <a:endParaRPr lang="en-US" sz="2400" dirty="0"/>
          </a:p>
          <a:p>
            <a:pPr marL="0" lvl="0" indent="0" algn="l" rtl="0">
              <a:lnSpc>
                <a:spcPct val="100000"/>
              </a:lnSpc>
              <a:spcBef>
                <a:spcPts val="0"/>
              </a:spcBef>
              <a:spcAft>
                <a:spcPts val="0"/>
              </a:spcAft>
              <a:buSzPts val="1400"/>
              <a:buNone/>
            </a:pPr>
            <a:endParaRPr lang="en-US" sz="2400" dirty="0"/>
          </a:p>
          <a:p>
            <a:endParaRPr lang="en-CA" sz="2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312228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atinLnBrk="0"/>
            <a:r>
              <a:rPr lang="en-US" sz="1400" b="1" i="0" u="none" strike="noStrike" cap="none" dirty="0">
                <a:solidFill>
                  <a:schemeClr val="dk1"/>
                </a:solidFill>
                <a:effectLst/>
                <a:latin typeface="Arial"/>
                <a:cs typeface="Arial"/>
                <a:sym typeface="Arial"/>
              </a:rPr>
              <a:t>Talk and move through the boxes but in groupings (</a:t>
            </a:r>
            <a:r>
              <a:rPr lang="en-US" sz="1400" b="1" i="0" u="none" strike="noStrike" cap="none" dirty="0" err="1">
                <a:solidFill>
                  <a:schemeClr val="dk1"/>
                </a:solidFill>
                <a:effectLst/>
                <a:latin typeface="Arial"/>
                <a:cs typeface="Arial"/>
                <a:sym typeface="Arial"/>
              </a:rPr>
              <a:t>ie</a:t>
            </a:r>
            <a:r>
              <a:rPr lang="en-US" sz="1400" b="1" i="0" u="none" strike="noStrike" cap="none" dirty="0">
                <a:solidFill>
                  <a:schemeClr val="dk1"/>
                </a:solidFill>
                <a:effectLst/>
                <a:latin typeface="Arial"/>
                <a:cs typeface="Arial"/>
                <a:sym typeface="Arial"/>
              </a:rPr>
              <a:t> boxing the transformation</a:t>
            </a:r>
          </a:p>
          <a:p>
            <a:pPr marL="0" latinLnBrk="0"/>
            <a:endParaRPr lang="en-US" sz="1400" b="1" i="0" u="none" strike="noStrike" cap="none" dirty="0">
              <a:solidFill>
                <a:schemeClr val="dk1"/>
              </a:solidFill>
              <a:effectLst/>
              <a:latin typeface="Arial"/>
              <a:cs typeface="Arial"/>
              <a:sym typeface="Arial"/>
            </a:endParaRPr>
          </a:p>
          <a:p>
            <a:pPr marL="0" latinLnBrk="0"/>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sz="1400" dirty="0"/>
          </a:p>
          <a:p>
            <a:pPr marL="0" lvl="0" indent="0" algn="l" rtl="0" latinLnBrk="0">
              <a:lnSpc>
                <a:spcPct val="100000"/>
              </a:lnSpc>
              <a:spcBef>
                <a:spcPts val="0"/>
              </a:spcBef>
              <a:spcAft>
                <a:spcPts val="0"/>
              </a:spcAft>
              <a:buSzPts val="1400"/>
              <a:buNone/>
            </a:pPr>
            <a:endParaRPr lang="en-US" sz="1400" dirty="0"/>
          </a:p>
          <a:p>
            <a:pPr latinLnBrk="0"/>
            <a:endParaRPr lang="en-CA"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2625812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atinLnBrk="0"/>
            <a:r>
              <a:rPr lang="en-US" sz="1400" b="1" i="0" u="none" strike="noStrike" cap="none" dirty="0">
                <a:solidFill>
                  <a:schemeClr val="dk1"/>
                </a:solidFill>
                <a:effectLst/>
                <a:latin typeface="Arial"/>
                <a:ea typeface="Arial"/>
                <a:cs typeface="Arial"/>
                <a:sym typeface="Arial"/>
              </a:rPr>
              <a:t>[</a:t>
            </a: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sz="1400" dirty="0"/>
          </a:p>
          <a:p>
            <a:pPr marL="0" lvl="0" indent="0" algn="l" rtl="0" latinLnBrk="0">
              <a:lnSpc>
                <a:spcPct val="100000"/>
              </a:lnSpc>
              <a:spcBef>
                <a:spcPts val="0"/>
              </a:spcBef>
              <a:spcAft>
                <a:spcPts val="0"/>
              </a:spcAft>
              <a:buSzPts val="1400"/>
              <a:buNone/>
            </a:pPr>
            <a:endParaRPr lang="en-US" sz="1400" dirty="0"/>
          </a:p>
          <a:p>
            <a:pPr latinLnBrk="0"/>
            <a:endParaRPr lang="en-CA"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4240867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rtl="0" latinLnBrk="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sz="1400" dirty="0"/>
          </a:p>
          <a:p>
            <a:pPr marL="0" lvl="0" indent="0" algn="l" rtl="0" latinLnBrk="0">
              <a:lnSpc>
                <a:spcPct val="100000"/>
              </a:lnSpc>
              <a:spcBef>
                <a:spcPts val="0"/>
              </a:spcBef>
              <a:spcAft>
                <a:spcPts val="0"/>
              </a:spcAft>
              <a:buSzPts val="1400"/>
              <a:buNone/>
            </a:pPr>
            <a:endParaRPr lang="en-US" sz="1400" dirty="0"/>
          </a:p>
          <a:p>
            <a:pPr latinLnBrk="0"/>
            <a:endParaRPr lang="en-CA"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4172887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20911406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2021-04-09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1225950" y="3141762"/>
            <a:ext cx="6597448" cy="86409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575757"/>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1198662" y="1170857"/>
            <a:ext cx="5040560" cy="197090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7334A"/>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2021-04-09</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2021-04-09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rgbClr val="87334A"/>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87334A"/>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2021-04-09</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pic>
        <p:nvPicPr>
          <p:cNvPr id="8"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710" y="408993"/>
            <a:ext cx="353539" cy="359634"/>
          </a:xfrm>
          <a:prstGeom prst="rect">
            <a:avLst/>
          </a:prstGeom>
        </p:spPr>
      </p:pic>
      <p:pic>
        <p:nvPicPr>
          <p:cNvPr id="9"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27654" y="408993"/>
            <a:ext cx="353539" cy="35963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2021-04-09</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2021-04-09</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39222" y="2440830"/>
            <a:ext cx="5951190" cy="1977926"/>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87334A"/>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2021-04-09</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550590" y="2257989"/>
            <a:ext cx="4464496" cy="1152128"/>
          </a:xfrm>
        </p:spPr>
        <p:txBody>
          <a:bodyPr/>
          <a:lstStyle/>
          <a:p>
            <a:r>
              <a:rPr lang="en-US" altLang="ko-KR" sz="3000" dirty="0"/>
              <a:t>DAT 205 Capstone</a:t>
            </a:r>
            <a:br>
              <a:rPr lang="en-US" altLang="ko-KR" sz="3000" dirty="0"/>
            </a:br>
            <a:r>
              <a:rPr lang="en-US" altLang="ko-KR" sz="3000" dirty="0"/>
              <a:t>Interim Progress</a:t>
            </a:r>
          </a:p>
        </p:txBody>
      </p:sp>
      <p:sp>
        <p:nvSpPr>
          <p:cNvPr id="7" name="제목 6"/>
          <p:cNvSpPr>
            <a:spLocks noGrp="1"/>
          </p:cNvSpPr>
          <p:nvPr>
            <p:ph type="ctrTitle"/>
          </p:nvPr>
        </p:nvSpPr>
        <p:spPr>
          <a:xfrm>
            <a:off x="478582" y="621482"/>
            <a:ext cx="5328592" cy="1656184"/>
          </a:xfrm>
        </p:spPr>
        <p:txBody>
          <a:bodyPr/>
          <a:lstStyle/>
          <a:p>
            <a:r>
              <a:rPr lang="en-US" altLang="ko-KR" sz="5000" dirty="0"/>
              <a:t>PROJECT RAPTORS REBOUND</a:t>
            </a:r>
            <a:endParaRPr lang="ko-KR" altLang="en-US" sz="5000" dirty="0"/>
          </a:p>
        </p:txBody>
      </p:sp>
      <p:sp>
        <p:nvSpPr>
          <p:cNvPr id="27" name="TextBox 26">
            <a:extLst>
              <a:ext uri="{FF2B5EF4-FFF2-40B4-BE49-F238E27FC236}">
                <a16:creationId xmlns:a16="http://schemas.microsoft.com/office/drawing/2014/main" id="{12FB82B8-435C-488B-892F-0B2A8E7D84A2}"/>
              </a:ext>
            </a:extLst>
          </p:cNvPr>
          <p:cNvSpPr txBox="1"/>
          <p:nvPr/>
        </p:nvSpPr>
        <p:spPr>
          <a:xfrm>
            <a:off x="5519142" y="6416178"/>
            <a:ext cx="6094520" cy="424732"/>
          </a:xfrm>
          <a:prstGeom prst="rect">
            <a:avLst/>
          </a:prstGeom>
          <a:noFill/>
        </p:spPr>
        <p:txBody>
          <a:bodyPr wrap="square">
            <a:spAutoFit/>
          </a:bodyPr>
          <a:lstStyle/>
          <a:p>
            <a:pPr marL="0" lvl="0" indent="0" algn="l" rtl="0">
              <a:lnSpc>
                <a:spcPct val="90000"/>
              </a:lnSpc>
              <a:spcBef>
                <a:spcPts val="0"/>
              </a:spcBef>
              <a:spcAft>
                <a:spcPts val="0"/>
              </a:spcAft>
              <a:buSzPts val="2800"/>
              <a:buNone/>
            </a:pPr>
            <a:r>
              <a:rPr lang="en-US" sz="2400" b="1" dirty="0">
                <a:solidFill>
                  <a:srgbClr val="A87A85"/>
                </a:solidFill>
              </a:rPr>
              <a:t>Group 1 - Bhavika Patil, Cindy Guo, Dennis Hung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Results</a:t>
            </a:r>
          </a:p>
        </p:txBody>
      </p:sp>
      <p:pic>
        <p:nvPicPr>
          <p:cNvPr id="11" name="Picture 10">
            <a:extLst>
              <a:ext uri="{FF2B5EF4-FFF2-40B4-BE49-F238E27FC236}">
                <a16:creationId xmlns:a16="http://schemas.microsoft.com/office/drawing/2014/main" id="{22B45F09-D969-48E2-A267-C5B4FAA75EBD}"/>
              </a:ext>
            </a:extLst>
          </p:cNvPr>
          <p:cNvPicPr/>
          <p:nvPr/>
        </p:nvPicPr>
        <p:blipFill>
          <a:blip r:embed="rId3"/>
          <a:stretch>
            <a:fillRect/>
          </a:stretch>
        </p:blipFill>
        <p:spPr>
          <a:xfrm>
            <a:off x="2191226" y="1367949"/>
            <a:ext cx="4146074" cy="2251551"/>
          </a:xfrm>
          <a:prstGeom prst="rect">
            <a:avLst/>
          </a:prstGeom>
        </p:spPr>
      </p:pic>
      <p:pic>
        <p:nvPicPr>
          <p:cNvPr id="12" name="Picture 11">
            <a:extLst>
              <a:ext uri="{FF2B5EF4-FFF2-40B4-BE49-F238E27FC236}">
                <a16:creationId xmlns:a16="http://schemas.microsoft.com/office/drawing/2014/main" id="{115655B1-DB6A-4342-88BC-7D9A871BD1F2}"/>
              </a:ext>
            </a:extLst>
          </p:cNvPr>
          <p:cNvPicPr/>
          <p:nvPr/>
        </p:nvPicPr>
        <p:blipFill>
          <a:blip r:embed="rId4"/>
          <a:stretch>
            <a:fillRect/>
          </a:stretch>
        </p:blipFill>
        <p:spPr>
          <a:xfrm>
            <a:off x="3924300" y="4078764"/>
            <a:ext cx="6197600" cy="2690336"/>
          </a:xfrm>
          <a:prstGeom prst="rect">
            <a:avLst/>
          </a:prstGeom>
        </p:spPr>
      </p:pic>
      <p:pic>
        <p:nvPicPr>
          <p:cNvPr id="13" name="Picture 12">
            <a:extLst>
              <a:ext uri="{FF2B5EF4-FFF2-40B4-BE49-F238E27FC236}">
                <a16:creationId xmlns:a16="http://schemas.microsoft.com/office/drawing/2014/main" id="{BB9F5755-A497-4085-A18A-1BC8DB86ADF4}"/>
              </a:ext>
            </a:extLst>
          </p:cNvPr>
          <p:cNvPicPr>
            <a:picLocks noChangeAspect="1"/>
          </p:cNvPicPr>
          <p:nvPr/>
        </p:nvPicPr>
        <p:blipFill>
          <a:blip r:embed="rId5"/>
          <a:stretch>
            <a:fillRect/>
          </a:stretch>
        </p:blipFill>
        <p:spPr>
          <a:xfrm>
            <a:off x="8002070" y="1794582"/>
            <a:ext cx="2543530" cy="1238423"/>
          </a:xfrm>
          <a:prstGeom prst="rect">
            <a:avLst/>
          </a:prstGeom>
        </p:spPr>
      </p:pic>
    </p:spTree>
    <p:extLst>
      <p:ext uri="{BB962C8B-B14F-4D97-AF65-F5344CB8AC3E}">
        <p14:creationId xmlns:p14="http://schemas.microsoft.com/office/powerpoint/2010/main" val="2579977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Recommendations</a:t>
            </a:r>
          </a:p>
        </p:txBody>
      </p:sp>
      <p:sp>
        <p:nvSpPr>
          <p:cNvPr id="6" name="TextBox 5">
            <a:extLst>
              <a:ext uri="{FF2B5EF4-FFF2-40B4-BE49-F238E27FC236}">
                <a16:creationId xmlns:a16="http://schemas.microsoft.com/office/drawing/2014/main" id="{4EB6FC0B-3216-45D9-9228-701572CFB112}"/>
              </a:ext>
            </a:extLst>
          </p:cNvPr>
          <p:cNvSpPr txBox="1"/>
          <p:nvPr/>
        </p:nvSpPr>
        <p:spPr>
          <a:xfrm>
            <a:off x="2133600" y="1346200"/>
            <a:ext cx="4445000" cy="5067299"/>
          </a:xfrm>
          <a:prstGeom prst="rect">
            <a:avLst/>
          </a:prstGeom>
          <a:noFill/>
        </p:spPr>
        <p:txBody>
          <a:bodyPr wrap="square" rtlCol="0">
            <a:spAutoFit/>
          </a:bodyPr>
          <a:lstStyle/>
          <a:p>
            <a:pPr marL="342900" marR="0" lvl="0" indent="-342900" latinLnBrk="0">
              <a:lnSpc>
                <a:spcPct val="115000"/>
              </a:lnSpc>
              <a:spcBef>
                <a:spcPts val="500"/>
              </a:spcBef>
              <a:spcAft>
                <a:spcPts val="0"/>
              </a:spcAft>
              <a:buFont typeface="Symbol" panose="05050102010706020507" pitchFamily="18" charset="2"/>
              <a:buChar char=""/>
            </a:pPr>
            <a:r>
              <a:rPr lang="en-CA" sz="1800" dirty="0">
                <a:effectLst/>
                <a:latin typeface="Calibri" panose="020F0502020204030204" pitchFamily="34" charset="0"/>
                <a:ea typeface="Yu Mincho" panose="02020400000000000000" pitchFamily="18" charset="-128"/>
                <a:cs typeface="Calibri" panose="020F0502020204030204" pitchFamily="34" charset="0"/>
              </a:rPr>
              <a:t>For improvements to the TOR roster, the organization is to look at Non-TOR players with higher values in PLUS_MINUS, PER, and PIE compared to their current roster. These statistics hold potential values in producing team wins and are underutilized by their current teams.​ </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latinLnBrk="0">
              <a:lnSpc>
                <a:spcPct val="115000"/>
              </a:lnSpc>
              <a:spcBef>
                <a:spcPts val="500"/>
              </a:spcBef>
              <a:spcAft>
                <a:spcPts val="0"/>
              </a:spcAft>
              <a:buFont typeface="Symbol" panose="05050102010706020507" pitchFamily="18" charset="2"/>
              <a:buChar char=""/>
            </a:pPr>
            <a:r>
              <a:rPr lang="en-CA" sz="1800" dirty="0">
                <a:effectLst/>
                <a:latin typeface="Calibri" panose="020F0502020204030204" pitchFamily="34" charset="0"/>
                <a:ea typeface="Yu Mincho" panose="02020400000000000000" pitchFamily="18" charset="-128"/>
                <a:cs typeface="Calibri" panose="020F0502020204030204" pitchFamily="34" charset="0"/>
              </a:rPr>
              <a:t>Alternatively, Field Goal % (FG_PCT) and 3-pointers % (FG3_PCT) are to look out for player efficiency.</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latinLnBrk="0">
              <a:lnSpc>
                <a:spcPct val="115000"/>
              </a:lnSpc>
              <a:spcBef>
                <a:spcPts val="500"/>
              </a:spcBef>
              <a:spcAft>
                <a:spcPts val="0"/>
              </a:spcAft>
              <a:buFont typeface="Symbol" panose="05050102010706020507" pitchFamily="18" charset="2"/>
              <a:buChar char=""/>
            </a:pPr>
            <a:r>
              <a:rPr lang="en-CA" sz="1800" dirty="0">
                <a:effectLst/>
                <a:latin typeface="Calibri" panose="020F0502020204030204" pitchFamily="34" charset="0"/>
                <a:ea typeface="Yu Mincho" panose="02020400000000000000" pitchFamily="18" charset="-128"/>
                <a:cs typeface="Calibri" panose="020F0502020204030204" pitchFamily="34" charset="0"/>
              </a:rPr>
              <a:t>We recommend players with higher important feature values than the average TOR player and a salary below the average of a TOR player.</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latinLnBrk="0"/>
            <a:endParaRPr lang="en-CA" dirty="0"/>
          </a:p>
        </p:txBody>
      </p:sp>
      <p:pic>
        <p:nvPicPr>
          <p:cNvPr id="12" name="Picture 11">
            <a:extLst>
              <a:ext uri="{FF2B5EF4-FFF2-40B4-BE49-F238E27FC236}">
                <a16:creationId xmlns:a16="http://schemas.microsoft.com/office/drawing/2014/main" id="{55EBD690-45DE-4D0B-8886-AF74E8B9EC6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502400" y="1841500"/>
            <a:ext cx="5295900" cy="4356100"/>
          </a:xfrm>
          <a:prstGeom prst="rect">
            <a:avLst/>
          </a:prstGeom>
          <a:noFill/>
          <a:ln>
            <a:noFill/>
          </a:ln>
        </p:spPr>
      </p:pic>
    </p:spTree>
    <p:extLst>
      <p:ext uri="{BB962C8B-B14F-4D97-AF65-F5344CB8AC3E}">
        <p14:creationId xmlns:p14="http://schemas.microsoft.com/office/powerpoint/2010/main" val="401016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622" y="1845618"/>
            <a:ext cx="682696" cy="69488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D85255-C6E7-4492-98F7-628018AFD4F3}"/>
              </a:ext>
            </a:extLst>
          </p:cNvPr>
          <p:cNvSpPr>
            <a:spLocks noGrp="1"/>
          </p:cNvSpPr>
          <p:nvPr>
            <p:ph type="title"/>
          </p:nvPr>
        </p:nvSpPr>
        <p:spPr/>
        <p:txBody>
          <a:bodyPr/>
          <a:lstStyle/>
          <a:p>
            <a:r>
              <a:rPr lang="en-US" dirty="0"/>
              <a:t>BLANK Delete everything from this slide onwards</a:t>
            </a:r>
            <a:endParaRPr lang="en-CA" dirty="0"/>
          </a:p>
        </p:txBody>
      </p:sp>
      <p:sp>
        <p:nvSpPr>
          <p:cNvPr id="4" name="Content Placeholder 3">
            <a:extLst>
              <a:ext uri="{FF2B5EF4-FFF2-40B4-BE49-F238E27FC236}">
                <a16:creationId xmlns:a16="http://schemas.microsoft.com/office/drawing/2014/main" id="{77EE79BB-5D0B-4DC3-8784-ACF97270A4F8}"/>
              </a:ext>
            </a:extLst>
          </p:cNvPr>
          <p:cNvSpPr>
            <a:spLocks noGrp="1"/>
          </p:cNvSpPr>
          <p:nvPr>
            <p:ph idx="1"/>
          </p:nvPr>
        </p:nvSpPr>
        <p:spPr/>
        <p:txBody>
          <a:bodyPr/>
          <a:lstStyle/>
          <a:p>
            <a:endParaRPr lang="en-CA" dirty="0"/>
          </a:p>
        </p:txBody>
      </p:sp>
    </p:spTree>
    <p:extLst>
      <p:ext uri="{BB962C8B-B14F-4D97-AF65-F5344CB8AC3E}">
        <p14:creationId xmlns:p14="http://schemas.microsoft.com/office/powerpoint/2010/main" val="1357266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9BBC7092-643C-4FB4-A926-0972CABB9734}"/>
              </a:ext>
            </a:extLst>
          </p:cNvPr>
          <p:cNvSpPr>
            <a:spLocks noGrp="1"/>
          </p:cNvSpPr>
          <p:nvPr>
            <p:ph idx="1"/>
          </p:nvPr>
        </p:nvSpPr>
        <p:spPr>
          <a:xfrm>
            <a:off x="609521" y="1485579"/>
            <a:ext cx="10971372" cy="4824535"/>
          </a:xfrm>
        </p:spPr>
        <p:txBody>
          <a:bodyPr/>
          <a:lstStyle/>
          <a:p>
            <a:endParaRPr lang="en-US"/>
          </a:p>
        </p:txBody>
      </p:sp>
      <p:sp>
        <p:nvSpPr>
          <p:cNvPr id="2" name="제목 1"/>
          <p:cNvSpPr>
            <a:spLocks noGrp="1"/>
          </p:cNvSpPr>
          <p:nvPr>
            <p:ph type="title"/>
          </p:nvPr>
        </p:nvSpPr>
        <p:spPr>
          <a:xfrm>
            <a:off x="609520" y="189434"/>
            <a:ext cx="10971373" cy="798753"/>
          </a:xfrm>
        </p:spPr>
        <p:txBody>
          <a:bodyPr anchor="ctr">
            <a:normAutofit/>
          </a:bodyPr>
          <a:lstStyle/>
          <a:p>
            <a:r>
              <a:rPr lang="en-US" altLang="ko-KR" dirty="0"/>
              <a:t>[Template - Insert Title]</a:t>
            </a:r>
          </a:p>
        </p:txBody>
      </p:sp>
    </p:spTree>
    <p:extLst>
      <p:ext uri="{BB962C8B-B14F-4D97-AF65-F5344CB8AC3E}">
        <p14:creationId xmlns:p14="http://schemas.microsoft.com/office/powerpoint/2010/main" val="4033924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Client</a:t>
            </a:r>
            <a:endParaRPr lang="ko-KR" altLang="en-US" dirty="0"/>
          </a:p>
        </p:txBody>
      </p:sp>
      <p:sp>
        <p:nvSpPr>
          <p:cNvPr id="4" name="내용 개체 틀 3"/>
          <p:cNvSpPr>
            <a:spLocks noGrp="1"/>
          </p:cNvSpPr>
          <p:nvPr>
            <p:ph idx="1"/>
          </p:nvPr>
        </p:nvSpPr>
        <p:spPr>
          <a:xfrm>
            <a:off x="609520" y="1485579"/>
            <a:ext cx="11246325" cy="4824535"/>
          </a:xfrm>
        </p:spPr>
        <p:txBody>
          <a:bodyPr/>
          <a:lstStyle/>
          <a:p>
            <a:pPr>
              <a:buFont typeface="Arial" panose="020B0604020202020204" pitchFamily="34" charset="0"/>
              <a:buChar char="•"/>
            </a:pPr>
            <a:r>
              <a:rPr lang="en-US" altLang="ko-KR" dirty="0"/>
              <a:t>The Toronto Raptors are an NBA championship team with a USD2.1 billion market capitalization in 2020. </a:t>
            </a:r>
          </a:p>
          <a:p>
            <a:pPr>
              <a:buFont typeface="Arial" panose="020B0604020202020204" pitchFamily="34" charset="0"/>
              <a:buChar char="•"/>
            </a:pPr>
            <a:r>
              <a:rPr lang="en-US" altLang="ko-KR" dirty="0"/>
              <a:t>The team’s General Manager (GM) and owners are seeking recommendations on improving the team’s chances at another championship run while preserving the team’s long-term future. </a:t>
            </a:r>
          </a:p>
          <a:p>
            <a:endParaRPr lang="ko-KR" altLang="en-US" dirty="0"/>
          </a:p>
        </p:txBody>
      </p:sp>
      <p:pic>
        <p:nvPicPr>
          <p:cNvPr id="10" name="Picture 9">
            <a:extLst>
              <a:ext uri="{FF2B5EF4-FFF2-40B4-BE49-F238E27FC236}">
                <a16:creationId xmlns:a16="http://schemas.microsoft.com/office/drawing/2014/main" id="{11FFBA9E-AA48-42F6-A9F3-2C9588304F99}"/>
              </a:ext>
            </a:extLst>
          </p:cNvPr>
          <p:cNvPicPr>
            <a:picLocks noChangeAspect="1"/>
          </p:cNvPicPr>
          <p:nvPr/>
        </p:nvPicPr>
        <p:blipFill>
          <a:blip r:embed="rId3"/>
          <a:stretch>
            <a:fillRect/>
          </a:stretch>
        </p:blipFill>
        <p:spPr>
          <a:xfrm>
            <a:off x="982637" y="2781722"/>
            <a:ext cx="10289521" cy="3528392"/>
          </a:xfrm>
          <a:prstGeom prst="rect">
            <a:avLst/>
          </a:prstGeom>
        </p:spPr>
      </p:pic>
      <p:sp>
        <p:nvSpPr>
          <p:cNvPr id="5" name="TextBox 4">
            <a:extLst>
              <a:ext uri="{FF2B5EF4-FFF2-40B4-BE49-F238E27FC236}">
                <a16:creationId xmlns:a16="http://schemas.microsoft.com/office/drawing/2014/main" id="{F5A90117-5B47-4F65-A757-0927230572F0}"/>
              </a:ext>
            </a:extLst>
          </p:cNvPr>
          <p:cNvSpPr txBox="1"/>
          <p:nvPr/>
        </p:nvSpPr>
        <p:spPr>
          <a:xfrm>
            <a:off x="5065004" y="6310114"/>
            <a:ext cx="5026446" cy="400110"/>
          </a:xfrm>
          <a:prstGeom prst="rect">
            <a:avLst/>
          </a:prstGeom>
          <a:noFill/>
        </p:spPr>
        <p:txBody>
          <a:bodyPr wrap="square">
            <a:spAutoFit/>
          </a:bodyPr>
          <a:lstStyle/>
          <a:p>
            <a:r>
              <a:rPr kumimoji="0" lang="en-US" altLang="ko-KR" sz="2000" b="1" u="none" strike="noStrike" kern="1200" cap="none" spc="0" normalizeH="0" baseline="0" noProof="0" dirty="0">
                <a:ln>
                  <a:noFill/>
                </a:ln>
                <a:solidFill>
                  <a:srgbClr val="87334A"/>
                </a:solidFill>
                <a:effectLst/>
                <a:uLnTx/>
                <a:uFillTx/>
                <a:latin typeface="Calibri"/>
                <a:ea typeface="맑은 고딕" pitchFamily="50" charset="-127"/>
                <a:cs typeface="+mn-cs"/>
              </a:rPr>
              <a:t>TORONTO RAPTORS</a:t>
            </a:r>
            <a:endParaRPr lang="en-CA"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Objectives</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sz="2400" dirty="0"/>
              <a:t>The primary objective of this analysis is to determine which features are important to the Toronto Raptors team to produce more wins in the regular season and the playoffs. </a:t>
            </a:r>
          </a:p>
          <a:p>
            <a:pPr>
              <a:buFont typeface="Arial" panose="020B0604020202020204" pitchFamily="34" charset="0"/>
              <a:buChar char="•"/>
            </a:pPr>
            <a:endParaRPr lang="en-US" altLang="ko-KR" sz="2400" dirty="0"/>
          </a:p>
          <a:p>
            <a:pPr>
              <a:buFont typeface="Arial" panose="020B0604020202020204" pitchFamily="34" charset="0"/>
              <a:buChar char="•"/>
            </a:pPr>
            <a:r>
              <a:rPr lang="en-US" altLang="ko-KR" sz="2400" dirty="0"/>
              <a:t>The secondary objective is to review team players’ performance-to-cost effectiveness. </a:t>
            </a:r>
          </a:p>
          <a:p>
            <a:pPr>
              <a:buFont typeface="Arial" panose="020B0604020202020204" pitchFamily="34" charset="0"/>
              <a:buChar char="•"/>
            </a:pPr>
            <a:endParaRPr lang="en-US" altLang="ko-KR" sz="2400" dirty="0"/>
          </a:p>
          <a:p>
            <a:pPr>
              <a:buFont typeface="Arial" panose="020B0604020202020204" pitchFamily="34" charset="0"/>
              <a:buChar char="•"/>
            </a:pPr>
            <a:r>
              <a:rPr lang="en-US" altLang="ko-KR" sz="2400" dirty="0"/>
              <a:t>Focus on the historical player data from 2005 to 2020 as this closely represent the players of the current era.</a:t>
            </a:r>
          </a:p>
          <a:p>
            <a:endParaRPr lang="ko-KR"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Project Team</a:t>
            </a:r>
          </a:p>
        </p:txBody>
      </p:sp>
      <p:sp>
        <p:nvSpPr>
          <p:cNvPr id="24" name="내용 개체 틀 5">
            <a:extLst>
              <a:ext uri="{FF2B5EF4-FFF2-40B4-BE49-F238E27FC236}">
                <a16:creationId xmlns:a16="http://schemas.microsoft.com/office/drawing/2014/main" id="{7996B5EB-9762-4D05-B46C-3BF99A53A3BC}"/>
              </a:ext>
            </a:extLst>
          </p:cNvPr>
          <p:cNvSpPr>
            <a:spLocks noGrp="1"/>
          </p:cNvSpPr>
          <p:nvPr>
            <p:ph idx="1"/>
          </p:nvPr>
        </p:nvSpPr>
        <p:spPr>
          <a:xfrm>
            <a:off x="1486693" y="1485578"/>
            <a:ext cx="10094199" cy="4824535"/>
          </a:xfrm>
        </p:spPr>
        <p:txBody>
          <a:bodyPr/>
          <a:lstStyle/>
          <a:p>
            <a:pPr marL="0" indent="0"/>
            <a:endParaRPr lang="en-US" altLang="ko-KR" dirty="0"/>
          </a:p>
          <a:p>
            <a:pPr marL="0" indent="0"/>
            <a:r>
              <a:rPr lang="en-US" altLang="ko-KR" sz="2400" b="1" dirty="0"/>
              <a:t>Team Roles</a:t>
            </a:r>
          </a:p>
          <a:p>
            <a:pPr>
              <a:buFont typeface="Arial" panose="020B0604020202020204" pitchFamily="34" charset="0"/>
              <a:buChar char="•"/>
            </a:pPr>
            <a:r>
              <a:rPr lang="en-US" altLang="ko-KR" sz="2400" dirty="0"/>
              <a:t>Project Manager</a:t>
            </a:r>
          </a:p>
          <a:p>
            <a:pPr>
              <a:buFont typeface="Arial" panose="020B0604020202020204" pitchFamily="34" charset="0"/>
              <a:buChar char="•"/>
            </a:pPr>
            <a:r>
              <a:rPr lang="en-US" altLang="ko-KR" sz="2400" dirty="0"/>
              <a:t>Data Scientist</a:t>
            </a:r>
          </a:p>
          <a:p>
            <a:pPr>
              <a:buFont typeface="Arial" panose="020B0604020202020204" pitchFamily="34" charset="0"/>
              <a:buChar char="•"/>
            </a:pPr>
            <a:r>
              <a:rPr lang="en-US" altLang="ko-KR" sz="2400" dirty="0"/>
              <a:t>Programming Architect</a:t>
            </a:r>
          </a:p>
          <a:p>
            <a:pPr>
              <a:buFont typeface="Arial" panose="020B0604020202020204" pitchFamily="34" charset="0"/>
              <a:buChar char="•"/>
            </a:pPr>
            <a:endParaRPr lang="en-US" altLang="ko-KR" sz="2400" dirty="0"/>
          </a:p>
          <a:p>
            <a:pPr marL="0" indent="0"/>
            <a:r>
              <a:rPr lang="en-US" altLang="ko-KR" sz="2400" b="1" dirty="0"/>
              <a:t>Team communications</a:t>
            </a:r>
          </a:p>
          <a:p>
            <a:pPr>
              <a:buFont typeface="Arial" panose="020B0604020202020204" pitchFamily="34" charset="0"/>
              <a:buChar char="•"/>
            </a:pPr>
            <a:r>
              <a:rPr lang="en-US" altLang="ko-KR" sz="2400" dirty="0"/>
              <a:t>Schedule meetings (3+ times per week)</a:t>
            </a:r>
          </a:p>
          <a:p>
            <a:pPr>
              <a:buFont typeface="Arial" panose="020B0604020202020204" pitchFamily="34" charset="0"/>
              <a:buChar char="•"/>
            </a:pPr>
            <a:r>
              <a:rPr lang="en-US" altLang="ko-KR" sz="2400" dirty="0"/>
              <a:t>MS Teams, WhatsApp, email</a:t>
            </a:r>
          </a:p>
          <a:p>
            <a:pPr>
              <a:buFont typeface="Arial" panose="020B0604020202020204" pitchFamily="34" charset="0"/>
              <a:buChar char="•"/>
            </a:pPr>
            <a:r>
              <a:rPr lang="en-US" altLang="ko-KR" sz="2400" dirty="0"/>
              <a:t>Git and Google Drive</a:t>
            </a:r>
            <a:endParaRPr lang="ko-KR" altLang="en-US" dirty="0"/>
          </a:p>
        </p:txBody>
      </p:sp>
    </p:spTree>
    <p:extLst>
      <p:ext uri="{BB962C8B-B14F-4D97-AF65-F5344CB8AC3E}">
        <p14:creationId xmlns:p14="http://schemas.microsoft.com/office/powerpoint/2010/main" val="3610418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xEl>
                                              <p:pRg st="1" end="1"/>
                                            </p:txEl>
                                          </p:spTgt>
                                        </p:tgtEl>
                                        <p:attrNameLst>
                                          <p:attrName>style.visibility</p:attrName>
                                        </p:attrNameLst>
                                      </p:cBhvr>
                                      <p:to>
                                        <p:strVal val="visible"/>
                                      </p:to>
                                    </p:set>
                                    <p:animEffect transition="in" filter="fade">
                                      <p:cBhvr>
                                        <p:cTn id="7" dur="500"/>
                                        <p:tgtEl>
                                          <p:spTgt spid="2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xEl>
                                              <p:pRg st="2" end="2"/>
                                            </p:txEl>
                                          </p:spTgt>
                                        </p:tgtEl>
                                        <p:attrNameLst>
                                          <p:attrName>style.visibility</p:attrName>
                                        </p:attrNameLst>
                                      </p:cBhvr>
                                      <p:to>
                                        <p:strVal val="visible"/>
                                      </p:to>
                                    </p:set>
                                    <p:animEffect transition="in" filter="fade">
                                      <p:cBhvr>
                                        <p:cTn id="12" dur="500"/>
                                        <p:tgtEl>
                                          <p:spTgt spid="2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xEl>
                                              <p:pRg st="3" end="3"/>
                                            </p:txEl>
                                          </p:spTgt>
                                        </p:tgtEl>
                                        <p:attrNameLst>
                                          <p:attrName>style.visibility</p:attrName>
                                        </p:attrNameLst>
                                      </p:cBhvr>
                                      <p:to>
                                        <p:strVal val="visible"/>
                                      </p:to>
                                    </p:set>
                                    <p:animEffect transition="in" filter="fade">
                                      <p:cBhvr>
                                        <p:cTn id="17" dur="500"/>
                                        <p:tgtEl>
                                          <p:spTgt spid="2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xEl>
                                              <p:pRg st="4" end="4"/>
                                            </p:txEl>
                                          </p:spTgt>
                                        </p:tgtEl>
                                        <p:attrNameLst>
                                          <p:attrName>style.visibility</p:attrName>
                                        </p:attrNameLst>
                                      </p:cBhvr>
                                      <p:to>
                                        <p:strVal val="visible"/>
                                      </p:to>
                                    </p:set>
                                    <p:animEffect transition="in" filter="fade">
                                      <p:cBhvr>
                                        <p:cTn id="22" dur="500"/>
                                        <p:tgtEl>
                                          <p:spTgt spid="2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xEl>
                                              <p:pRg st="6" end="6"/>
                                            </p:txEl>
                                          </p:spTgt>
                                        </p:tgtEl>
                                        <p:attrNameLst>
                                          <p:attrName>style.visibility</p:attrName>
                                        </p:attrNameLst>
                                      </p:cBhvr>
                                      <p:to>
                                        <p:strVal val="visible"/>
                                      </p:to>
                                    </p:set>
                                    <p:animEffect transition="in" filter="fade">
                                      <p:cBhvr>
                                        <p:cTn id="27" dur="500"/>
                                        <p:tgtEl>
                                          <p:spTgt spid="2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
                                            <p:txEl>
                                              <p:pRg st="7" end="7"/>
                                            </p:txEl>
                                          </p:spTgt>
                                        </p:tgtEl>
                                        <p:attrNameLst>
                                          <p:attrName>style.visibility</p:attrName>
                                        </p:attrNameLst>
                                      </p:cBhvr>
                                      <p:to>
                                        <p:strVal val="visible"/>
                                      </p:to>
                                    </p:set>
                                    <p:animEffect transition="in" filter="fade">
                                      <p:cBhvr>
                                        <p:cTn id="32" dur="500"/>
                                        <p:tgtEl>
                                          <p:spTgt spid="24">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4">
                                            <p:txEl>
                                              <p:pRg st="8" end="8"/>
                                            </p:txEl>
                                          </p:spTgt>
                                        </p:tgtEl>
                                        <p:attrNameLst>
                                          <p:attrName>style.visibility</p:attrName>
                                        </p:attrNameLst>
                                      </p:cBhvr>
                                      <p:to>
                                        <p:strVal val="visible"/>
                                      </p:to>
                                    </p:set>
                                    <p:animEffect transition="in" filter="fade">
                                      <p:cBhvr>
                                        <p:cTn id="37" dur="500"/>
                                        <p:tgtEl>
                                          <p:spTgt spid="24">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4">
                                            <p:txEl>
                                              <p:pRg st="9" end="9"/>
                                            </p:txEl>
                                          </p:spTgt>
                                        </p:tgtEl>
                                        <p:attrNameLst>
                                          <p:attrName>style.visibility</p:attrName>
                                        </p:attrNameLst>
                                      </p:cBhvr>
                                      <p:to>
                                        <p:strVal val="visible"/>
                                      </p:to>
                                    </p:set>
                                    <p:animEffect transition="in" filter="fade">
                                      <p:cBhvr>
                                        <p:cTn id="42" dur="500"/>
                                        <p:tgtEl>
                                          <p:spTgt spid="2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a:t>
            </a:r>
          </a:p>
        </p:txBody>
      </p:sp>
      <p:pic>
        <p:nvPicPr>
          <p:cNvPr id="13" name="Picture 12">
            <a:extLst>
              <a:ext uri="{FF2B5EF4-FFF2-40B4-BE49-F238E27FC236}">
                <a16:creationId xmlns:a16="http://schemas.microsoft.com/office/drawing/2014/main" id="{25270D56-0B97-4DBA-BB11-8A37EBE1D04E}"/>
              </a:ext>
            </a:extLst>
          </p:cNvPr>
          <p:cNvPicPr/>
          <p:nvPr/>
        </p:nvPicPr>
        <p:blipFill>
          <a:blip r:embed="rId3"/>
          <a:stretch>
            <a:fillRect/>
          </a:stretch>
        </p:blipFill>
        <p:spPr>
          <a:xfrm>
            <a:off x="2971006" y="1574800"/>
            <a:ext cx="7112794" cy="1600200"/>
          </a:xfrm>
          <a:prstGeom prst="rect">
            <a:avLst/>
          </a:prstGeom>
        </p:spPr>
      </p:pic>
      <p:sp>
        <p:nvSpPr>
          <p:cNvPr id="14" name="Content Placeholder 3">
            <a:extLst>
              <a:ext uri="{FF2B5EF4-FFF2-40B4-BE49-F238E27FC236}">
                <a16:creationId xmlns:a16="http://schemas.microsoft.com/office/drawing/2014/main" id="{B35752A1-A61C-412C-99AB-9DC70928AC7C}"/>
              </a:ext>
            </a:extLst>
          </p:cNvPr>
          <p:cNvSpPr>
            <a:spLocks noGrp="1"/>
          </p:cNvSpPr>
          <p:nvPr>
            <p:ph idx="1"/>
          </p:nvPr>
        </p:nvSpPr>
        <p:spPr>
          <a:xfrm>
            <a:off x="3111500" y="3238501"/>
            <a:ext cx="4229100" cy="368299"/>
          </a:xfrm>
        </p:spPr>
        <p:txBody>
          <a:bodyPr>
            <a:normAutofit lnSpcReduction="10000"/>
          </a:bodyPr>
          <a:lstStyle/>
          <a:p>
            <a:r>
              <a:rPr lang="en-CA" sz="1800" dirty="0">
                <a:effectLst/>
                <a:latin typeface="Calibri" panose="020F0502020204030204" pitchFamily="34" charset="0"/>
                <a:ea typeface="Yu Mincho" panose="02020400000000000000" pitchFamily="18" charset="-128"/>
              </a:rPr>
              <a:t>Example PlayerGameLogs data subset</a:t>
            </a:r>
            <a:endParaRPr lang="en-CA" dirty="0"/>
          </a:p>
        </p:txBody>
      </p:sp>
      <p:pic>
        <p:nvPicPr>
          <p:cNvPr id="8" name="Picture 7">
            <a:extLst>
              <a:ext uri="{FF2B5EF4-FFF2-40B4-BE49-F238E27FC236}">
                <a16:creationId xmlns:a16="http://schemas.microsoft.com/office/drawing/2014/main" id="{A17C9ACA-13D8-49EA-973D-A338A3AFCD62}"/>
              </a:ext>
            </a:extLst>
          </p:cNvPr>
          <p:cNvPicPr>
            <a:picLocks noChangeAspect="1"/>
          </p:cNvPicPr>
          <p:nvPr/>
        </p:nvPicPr>
        <p:blipFill>
          <a:blip r:embed="rId4"/>
          <a:stretch>
            <a:fillRect/>
          </a:stretch>
        </p:blipFill>
        <p:spPr>
          <a:xfrm>
            <a:off x="4927600" y="4223414"/>
            <a:ext cx="3682610" cy="1187158"/>
          </a:xfrm>
          <a:prstGeom prst="rect">
            <a:avLst/>
          </a:prstGeom>
        </p:spPr>
      </p:pic>
      <p:sp>
        <p:nvSpPr>
          <p:cNvPr id="19" name="Content Placeholder 3">
            <a:extLst>
              <a:ext uri="{FF2B5EF4-FFF2-40B4-BE49-F238E27FC236}">
                <a16:creationId xmlns:a16="http://schemas.microsoft.com/office/drawing/2014/main" id="{9FCF2D26-B968-4617-B08A-30BBED066AC0}"/>
              </a:ext>
            </a:extLst>
          </p:cNvPr>
          <p:cNvSpPr txBox="1">
            <a:spLocks/>
          </p:cNvSpPr>
          <p:nvPr/>
        </p:nvSpPr>
        <p:spPr>
          <a:xfrm>
            <a:off x="4965700" y="5486401"/>
            <a:ext cx="4227592" cy="419100"/>
          </a:xfrm>
          <a:prstGeom prst="rect">
            <a:avLst/>
          </a:prstGeom>
        </p:spPr>
        <p:txBody>
          <a:bodyPr vert="horz" lIns="99569" tIns="49785" rIns="99569" bIns="49785" rtlCol="0">
            <a:norm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r>
              <a:rPr lang="en-CA" sz="1800" dirty="0">
                <a:effectLst/>
                <a:latin typeface="Calibri" panose="020F0502020204030204" pitchFamily="34" charset="0"/>
                <a:ea typeface="Yu Mincho" panose="02020400000000000000" pitchFamily="18" charset="-128"/>
              </a:rPr>
              <a:t>Example NBA Salary data subset</a:t>
            </a:r>
            <a:endParaRPr lang="en-CA" dirty="0"/>
          </a:p>
        </p:txBody>
      </p:sp>
    </p:spTree>
    <p:extLst>
      <p:ext uri="{BB962C8B-B14F-4D97-AF65-F5344CB8AC3E}">
        <p14:creationId xmlns:p14="http://schemas.microsoft.com/office/powerpoint/2010/main" val="664374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Data Preparation and Analysis</a:t>
            </a:r>
          </a:p>
        </p:txBody>
      </p:sp>
      <p:pic>
        <p:nvPicPr>
          <p:cNvPr id="23" name="Picture 22">
            <a:extLst>
              <a:ext uri="{FF2B5EF4-FFF2-40B4-BE49-F238E27FC236}">
                <a16:creationId xmlns:a16="http://schemas.microsoft.com/office/drawing/2014/main" id="{CDEAEF0F-B68F-427A-A679-1FE21DEA4F63}"/>
              </a:ext>
            </a:extLst>
          </p:cNvPr>
          <p:cNvPicPr/>
          <p:nvPr/>
        </p:nvPicPr>
        <p:blipFill>
          <a:blip r:embed="rId3"/>
          <a:stretch>
            <a:fillRect/>
          </a:stretch>
        </p:blipFill>
        <p:spPr>
          <a:xfrm>
            <a:off x="2978150" y="2201704"/>
            <a:ext cx="7104856" cy="3494246"/>
          </a:xfrm>
          <a:prstGeom prst="rect">
            <a:avLst/>
          </a:prstGeom>
        </p:spPr>
      </p:pic>
      <p:sp>
        <p:nvSpPr>
          <p:cNvPr id="4" name="TextBox 3">
            <a:extLst>
              <a:ext uri="{FF2B5EF4-FFF2-40B4-BE49-F238E27FC236}">
                <a16:creationId xmlns:a16="http://schemas.microsoft.com/office/drawing/2014/main" id="{A75AD0CC-B0A2-4D2A-B972-ADAE85D21A0A}"/>
              </a:ext>
            </a:extLst>
          </p:cNvPr>
          <p:cNvSpPr txBox="1"/>
          <p:nvPr/>
        </p:nvSpPr>
        <p:spPr>
          <a:xfrm>
            <a:off x="2527300" y="1587500"/>
            <a:ext cx="3911600" cy="369332"/>
          </a:xfrm>
          <a:prstGeom prst="rect">
            <a:avLst/>
          </a:prstGeom>
          <a:noFill/>
        </p:spPr>
        <p:txBody>
          <a:bodyPr wrap="square" rtlCol="0">
            <a:spAutoFit/>
          </a:bodyPr>
          <a:lstStyle/>
          <a:p>
            <a:r>
              <a:rPr lang="en-CA" sz="1800" b="1" cap="all" spc="75" dirty="0">
                <a:solidFill>
                  <a:srgbClr val="511707"/>
                </a:solidFill>
                <a:effectLst/>
                <a:latin typeface="Calibri" panose="020F0502020204030204" pitchFamily="34" charset="0"/>
                <a:cs typeface="Calibri" panose="020F0502020204030204" pitchFamily="34" charset="0"/>
              </a:rPr>
              <a:t>Phase 1: Feature Selection</a:t>
            </a:r>
            <a:endParaRPr lang="en-CA" dirty="0"/>
          </a:p>
        </p:txBody>
      </p:sp>
    </p:spTree>
    <p:extLst>
      <p:ext uri="{BB962C8B-B14F-4D97-AF65-F5344CB8AC3E}">
        <p14:creationId xmlns:p14="http://schemas.microsoft.com/office/powerpoint/2010/main" val="3727467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Data Preparation and Analysis</a:t>
            </a:r>
          </a:p>
        </p:txBody>
      </p:sp>
      <p:pic>
        <p:nvPicPr>
          <p:cNvPr id="5" name="Picture 4">
            <a:extLst>
              <a:ext uri="{FF2B5EF4-FFF2-40B4-BE49-F238E27FC236}">
                <a16:creationId xmlns:a16="http://schemas.microsoft.com/office/drawing/2014/main" id="{F438CD31-3471-4F99-B3A5-BB046F7353B9}"/>
              </a:ext>
            </a:extLst>
          </p:cNvPr>
          <p:cNvPicPr/>
          <p:nvPr/>
        </p:nvPicPr>
        <p:blipFill>
          <a:blip r:embed="rId3"/>
          <a:stretch>
            <a:fillRect/>
          </a:stretch>
        </p:blipFill>
        <p:spPr>
          <a:xfrm>
            <a:off x="2004219" y="1525111"/>
            <a:ext cx="4448175" cy="2691765"/>
          </a:xfrm>
          <a:prstGeom prst="rect">
            <a:avLst/>
          </a:prstGeom>
        </p:spPr>
      </p:pic>
      <p:pic>
        <p:nvPicPr>
          <p:cNvPr id="6" name="Picture 5">
            <a:extLst>
              <a:ext uri="{FF2B5EF4-FFF2-40B4-BE49-F238E27FC236}">
                <a16:creationId xmlns:a16="http://schemas.microsoft.com/office/drawing/2014/main" id="{8F7AB485-087D-4398-9547-67B136B72E90}"/>
              </a:ext>
            </a:extLst>
          </p:cNvPr>
          <p:cNvPicPr/>
          <p:nvPr/>
        </p:nvPicPr>
        <p:blipFill>
          <a:blip r:embed="rId4"/>
          <a:stretch>
            <a:fillRect/>
          </a:stretch>
        </p:blipFill>
        <p:spPr>
          <a:xfrm>
            <a:off x="6642100" y="3187701"/>
            <a:ext cx="5260816" cy="3501866"/>
          </a:xfrm>
          <a:prstGeom prst="rect">
            <a:avLst/>
          </a:prstGeom>
        </p:spPr>
      </p:pic>
    </p:spTree>
    <p:extLst>
      <p:ext uri="{BB962C8B-B14F-4D97-AF65-F5344CB8AC3E}">
        <p14:creationId xmlns:p14="http://schemas.microsoft.com/office/powerpoint/2010/main" val="3364527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Data Preparation and Analysis</a:t>
            </a:r>
          </a:p>
        </p:txBody>
      </p:sp>
      <p:sp>
        <p:nvSpPr>
          <p:cNvPr id="4" name="TextBox 3">
            <a:extLst>
              <a:ext uri="{FF2B5EF4-FFF2-40B4-BE49-F238E27FC236}">
                <a16:creationId xmlns:a16="http://schemas.microsoft.com/office/drawing/2014/main" id="{A75AD0CC-B0A2-4D2A-B972-ADAE85D21A0A}"/>
              </a:ext>
            </a:extLst>
          </p:cNvPr>
          <p:cNvSpPr txBox="1"/>
          <p:nvPr/>
        </p:nvSpPr>
        <p:spPr>
          <a:xfrm>
            <a:off x="2425700" y="1574800"/>
            <a:ext cx="3911600" cy="369332"/>
          </a:xfrm>
          <a:prstGeom prst="rect">
            <a:avLst/>
          </a:prstGeom>
          <a:noFill/>
        </p:spPr>
        <p:txBody>
          <a:bodyPr wrap="square" rtlCol="0">
            <a:spAutoFit/>
          </a:bodyPr>
          <a:lstStyle/>
          <a:p>
            <a:r>
              <a:rPr lang="en-CA" sz="1800" b="1" cap="all" spc="75" dirty="0">
                <a:solidFill>
                  <a:srgbClr val="511707"/>
                </a:solidFill>
                <a:effectLst/>
                <a:latin typeface="Calibri" panose="020F0502020204030204" pitchFamily="34" charset="0"/>
                <a:cs typeface="Calibri" panose="020F0502020204030204" pitchFamily="34" charset="0"/>
              </a:rPr>
              <a:t>PHASE 2: PLAYER SELECTION</a:t>
            </a:r>
            <a:endParaRPr lang="en-CA" dirty="0"/>
          </a:p>
        </p:txBody>
      </p:sp>
      <p:pic>
        <p:nvPicPr>
          <p:cNvPr id="8" name="Picture 7">
            <a:extLst>
              <a:ext uri="{FF2B5EF4-FFF2-40B4-BE49-F238E27FC236}">
                <a16:creationId xmlns:a16="http://schemas.microsoft.com/office/drawing/2014/main" id="{2EB8683B-5B3D-458C-A2E4-98BB35B9CBF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400300" y="1967388"/>
            <a:ext cx="7283926" cy="4268312"/>
          </a:xfrm>
          <a:prstGeom prst="rect">
            <a:avLst/>
          </a:prstGeom>
          <a:noFill/>
          <a:ln>
            <a:noFill/>
          </a:ln>
        </p:spPr>
      </p:pic>
    </p:spTree>
    <p:extLst>
      <p:ext uri="{BB962C8B-B14F-4D97-AF65-F5344CB8AC3E}">
        <p14:creationId xmlns:p14="http://schemas.microsoft.com/office/powerpoint/2010/main" val="3202604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Data Preparation and Analysis</a:t>
            </a:r>
          </a:p>
        </p:txBody>
      </p:sp>
      <p:pic>
        <p:nvPicPr>
          <p:cNvPr id="9" name="Picture 8">
            <a:extLst>
              <a:ext uri="{FF2B5EF4-FFF2-40B4-BE49-F238E27FC236}">
                <a16:creationId xmlns:a16="http://schemas.microsoft.com/office/drawing/2014/main" id="{11403131-1157-4E5A-AC11-C6C1B8D76FFC}"/>
              </a:ext>
            </a:extLst>
          </p:cNvPr>
          <p:cNvPicPr/>
          <p:nvPr/>
        </p:nvPicPr>
        <p:blipFill>
          <a:blip r:embed="rId3"/>
          <a:stretch>
            <a:fillRect/>
          </a:stretch>
        </p:blipFill>
        <p:spPr>
          <a:xfrm>
            <a:off x="3031672" y="1641271"/>
            <a:ext cx="7650842" cy="4411186"/>
          </a:xfrm>
          <a:prstGeom prst="rect">
            <a:avLst/>
          </a:prstGeom>
        </p:spPr>
      </p:pic>
    </p:spTree>
    <p:extLst>
      <p:ext uri="{BB962C8B-B14F-4D97-AF65-F5344CB8AC3E}">
        <p14:creationId xmlns:p14="http://schemas.microsoft.com/office/powerpoint/2010/main" val="2484106020"/>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13310</TotalTime>
  <Words>1524</Words>
  <Application>Microsoft Office PowerPoint</Application>
  <PresentationFormat>Custom</PresentationFormat>
  <Paragraphs>177</Paragraphs>
  <Slides>14</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Calibri Light</vt:lpstr>
      <vt:lpstr>Noto Sans</vt:lpstr>
      <vt:lpstr>Times New Roman</vt:lpstr>
      <vt:lpstr>Symbol</vt:lpstr>
      <vt:lpstr>Arial</vt:lpstr>
      <vt:lpstr>맑은 고딕</vt:lpstr>
      <vt:lpstr>굴림체</vt:lpstr>
      <vt:lpstr>Calibri</vt:lpstr>
      <vt:lpstr>Office 테마</vt:lpstr>
      <vt:lpstr>PROJECT RAPTORS REBOUND</vt:lpstr>
      <vt:lpstr>The Client</vt:lpstr>
      <vt:lpstr>Objectives</vt:lpstr>
      <vt:lpstr>Project Team</vt:lpstr>
      <vt:lpstr>Data</vt:lpstr>
      <vt:lpstr>Data Preparation and Analysis</vt:lpstr>
      <vt:lpstr>Data Preparation and Analysis</vt:lpstr>
      <vt:lpstr>Data Preparation and Analysis</vt:lpstr>
      <vt:lpstr>Data Preparation and Analysis</vt:lpstr>
      <vt:lpstr>Results</vt:lpstr>
      <vt:lpstr>Recommendations</vt:lpstr>
      <vt:lpstr>THANK YOU</vt:lpstr>
      <vt:lpstr>BLANK Delete everything from this slide onwards</vt:lpstr>
      <vt:lpstr>[Template - Insert Title]</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Dennis</cp:lastModifiedBy>
  <cp:revision>241</cp:revision>
  <dcterms:created xsi:type="dcterms:W3CDTF">2010-02-01T08:03:16Z</dcterms:created>
  <dcterms:modified xsi:type="dcterms:W3CDTF">2021-04-10T01:13:15Z</dcterms:modified>
  <cp:category>www.slidemembers.com</cp:category>
</cp:coreProperties>
</file>